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7.wmf" ContentType="image/x-em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60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3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496A5-81F6-487B-947C-748B1DA590AE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749-27B8-44E5-863B-A71FB8B75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F749-27B8-44E5-863B-A71FB8B75F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2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362F5D-C47D-4FBD-BBBE-33C3CC9B2054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A49423-B34C-45D7-9A60-D69833CF84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//upload.wikimedia.org/wikipedia/en/3/32/Seal_of_NWPU.png" TargetMode="External"/><Relationship Id="rId11" Type="http://schemas.openxmlformats.org/officeDocument/2006/relationships/hyperlink" Target="//upload.wikimedia.org/wikipedia/commons/8/81/%D0%92%D0%B5%D0%BA%D1%82%D0%BE%D1%80_%D0%9F%D0%BE%D0%B9%D0%BD%D1%82%D0%B8%D0%BD%D0%B3%D0%B0.sv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1.wmf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hyperlink" Target="//upload.wikimedia.org/wikipedia/en/3/32/Seal_of_NWPU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1.w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858584" y="746224"/>
            <a:ext cx="6063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98019" y="1400297"/>
            <a:ext cx="6988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</a:t>
            </a:r>
            <a:r>
              <a:rPr lang="en-US" b="1" dirty="0"/>
              <a:t>. </a:t>
            </a:r>
            <a:r>
              <a:rPr lang="en-US" b="1" dirty="0" err="1"/>
              <a:t>Ja</a:t>
            </a:r>
            <a:r>
              <a:rPr lang="en-US" b="1" dirty="0"/>
              <a:t>. </a:t>
            </a:r>
            <a:r>
              <a:rPr lang="en-US" b="1" dirty="0" err="1" smtClean="0"/>
              <a:t>Ivanov</a:t>
            </a:r>
            <a:r>
              <a:rPr lang="en-US" b="1" dirty="0" smtClean="0"/>
              <a:t>, </a:t>
            </a:r>
            <a:r>
              <a:rPr lang="en-US" b="1" dirty="0"/>
              <a:t>Yu. I. </a:t>
            </a:r>
            <a:r>
              <a:rPr lang="en-US" b="1" dirty="0" err="1" smtClean="0"/>
              <a:t>Malakhov</a:t>
            </a:r>
            <a:r>
              <a:rPr lang="en-US" b="1" dirty="0" smtClean="0"/>
              <a:t>, G</a:t>
            </a:r>
            <a:r>
              <a:rPr lang="en-US" b="1" dirty="0"/>
              <a:t>. F. </a:t>
            </a:r>
            <a:r>
              <a:rPr lang="en-US" b="1" dirty="0" err="1" smtClean="0"/>
              <a:t>Saveliev</a:t>
            </a:r>
            <a:r>
              <a:rPr lang="en-US" b="1" dirty="0" smtClean="0"/>
              <a:t>, </a:t>
            </a:r>
            <a:r>
              <a:rPr lang="en-US" b="1" dirty="0" err="1"/>
              <a:t>Zheng</a:t>
            </a:r>
            <a:r>
              <a:rPr lang="en-US" b="1" dirty="0"/>
              <a:t> </a:t>
            </a:r>
            <a:r>
              <a:rPr lang="en-US" b="1" dirty="0" err="1" smtClean="0"/>
              <a:t>Guanghua</a:t>
            </a:r>
            <a:endParaRPr lang="ru-RU" b="1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2204" y="1977641"/>
            <a:ext cx="81906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 single electro dynamical force field with gradients of electrical potential </a:t>
            </a:r>
            <a:r>
              <a:rPr lang="en-US" b="1" dirty="0" smtClean="0"/>
              <a:t>and </a:t>
            </a:r>
            <a:r>
              <a:rPr lang="en-US" b="1" dirty="0"/>
              <a:t>gas dynamic pressure for all known interactions </a:t>
            </a:r>
            <a:r>
              <a:rPr lang="en-US" b="1" dirty="0" smtClean="0"/>
              <a:t>in </a:t>
            </a:r>
            <a:r>
              <a:rPr lang="en-US" b="1" dirty="0"/>
              <a:t>condensed </a:t>
            </a:r>
            <a:r>
              <a:rPr lang="en-US" b="1" dirty="0" smtClean="0"/>
              <a:t>and non-condensed </a:t>
            </a:r>
            <a:r>
              <a:rPr lang="en-US" b="1" dirty="0"/>
              <a:t>matter </a:t>
            </a:r>
            <a:r>
              <a:rPr lang="en-US" b="1" dirty="0" smtClean="0"/>
              <a:t>with </a:t>
            </a:r>
            <a:r>
              <a:rPr lang="en-US" b="1" dirty="0"/>
              <a:t>examples of exact and numerical solutions</a:t>
            </a:r>
            <a:endParaRPr lang="ru-RU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70590" y="6422320"/>
            <a:ext cx="343948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 dirty="0" smtClean="0"/>
              <a:t> CIAM, Moscow</a:t>
            </a:r>
            <a:r>
              <a:rPr lang="en-US" b="1" i="1" dirty="0" smtClean="0"/>
              <a:t>,10 June </a:t>
            </a:r>
            <a:r>
              <a:rPr lang="en-US" sz="1800" b="1" i="1" dirty="0" smtClean="0"/>
              <a:t>2021</a:t>
            </a:r>
            <a:r>
              <a:rPr lang="ru-RU" sz="1800" b="1" i="1" dirty="0" smtClean="0"/>
              <a:t> </a:t>
            </a:r>
            <a:endParaRPr lang="ru-RU" sz="1800" b="1" i="1" dirty="0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09143"/>
              </p:ext>
            </p:extLst>
          </p:nvPr>
        </p:nvGraphicFramePr>
        <p:xfrm>
          <a:off x="51342" y="90488"/>
          <a:ext cx="12192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Документ" r:id="rId3" imgW="2263140" imgH="615696" progId="Word.Document.8">
                  <p:embed/>
                </p:oleObj>
              </mc:Choice>
              <mc:Fallback>
                <p:oleObj name="Документ" r:id="rId3" imgW="2263140" imgH="615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2" y="90488"/>
                        <a:ext cx="1219200" cy="3317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/>
          <p:nvPr/>
        </p:nvPicPr>
        <p:blipFill rotWithShape="1">
          <a:blip r:embed="rId5"/>
          <a:srcRect l="41041" t="46557" r="51215" b="39669"/>
          <a:stretch/>
        </p:blipFill>
        <p:spPr bwMode="auto">
          <a:xfrm>
            <a:off x="314293" y="474445"/>
            <a:ext cx="792089" cy="8187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 descr="File:Seal of NWPU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8516"/>
            <a:ext cx="1115616" cy="10968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pic>
        <p:nvPicPr>
          <p:cNvPr id="19" name="Рисунок 18" descr="C:\Users\Mikhail\Desktop\SGF\mailservic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151"/>
            <a:ext cx="5256584" cy="634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Рисунок 20" descr="https://proza.ru/pics/2017/03/30/1865.jpg"/>
          <p:cNvPicPr/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099806" y="3397642"/>
            <a:ext cx="3663054" cy="2695656"/>
          </a:xfrm>
          <a:prstGeom prst="rect">
            <a:avLst/>
          </a:prstGeom>
          <a:noFill/>
          <a:ln>
            <a:solidFill>
              <a:schemeClr val="tx1"/>
            </a:solidFill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5148063" y="3397642"/>
            <a:ext cx="202209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Potential distributions for </a:t>
            </a:r>
            <a:r>
              <a:rPr lang="en-US" sz="1400" b="1" dirty="0" smtClean="0"/>
              <a:t>Fermi </a:t>
            </a:r>
            <a:r>
              <a:rPr lang="en-US" sz="1400" b="1" dirty="0"/>
              <a:t>condensate </a:t>
            </a:r>
            <a:r>
              <a:rPr lang="en-US" sz="1400" b="1" dirty="0" smtClean="0"/>
              <a:t> </a:t>
            </a:r>
            <a:endParaRPr lang="ru-RU" sz="1400" b="1" dirty="0"/>
          </a:p>
        </p:txBody>
      </p:sp>
      <p:pic>
        <p:nvPicPr>
          <p:cNvPr id="23" name="Picture 2" descr="C:\Users\Ivanov\Desktop\1 v ~c\29_27_displacement_current_capacit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5" y="3397642"/>
            <a:ext cx="3830690" cy="2695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527" y="3397642"/>
            <a:ext cx="361188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Displacement current and potential</a:t>
            </a:r>
            <a:endParaRPr lang="ru-RU" sz="1600" b="1" dirty="0"/>
          </a:p>
        </p:txBody>
      </p:sp>
      <p:pic>
        <p:nvPicPr>
          <p:cNvPr id="24" name="Picture 4" descr="Файл:Вектор Пойнтинга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70" y="5173959"/>
            <a:ext cx="1182178" cy="9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4" y="1159709"/>
            <a:ext cx="3065798" cy="193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22314" r="35573" b="15150"/>
          <a:stretch>
            <a:fillRect/>
          </a:stretch>
        </p:blipFill>
        <p:spPr bwMode="auto">
          <a:xfrm>
            <a:off x="3492381" y="1159709"/>
            <a:ext cx="2636146" cy="1896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898" y="544155"/>
            <a:ext cx="5640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 </a:t>
            </a:r>
            <a:r>
              <a:rPr lang="en-US" sz="1400" i="1" dirty="0"/>
              <a:t>Polarized space of the hydrogen atom and potential distribution </a:t>
            </a:r>
            <a:endParaRPr lang="ru-RU" sz="1400" i="1" dirty="0" smtClean="0"/>
          </a:p>
          <a:p>
            <a:pPr algn="ctr"/>
            <a:r>
              <a:rPr lang="en-US" sz="1400" i="1" dirty="0" smtClean="0"/>
              <a:t>in </a:t>
            </a:r>
            <a:r>
              <a:rPr lang="en-US" sz="1400" i="1" dirty="0"/>
              <a:t>the </a:t>
            </a:r>
            <a:r>
              <a:rPr lang="en-US" sz="1400" i="1" dirty="0" smtClean="0"/>
              <a:t>two</a:t>
            </a:r>
            <a:r>
              <a:rPr lang="ru-RU" sz="1400" i="1" dirty="0" smtClean="0"/>
              <a:t> </a:t>
            </a:r>
            <a:r>
              <a:rPr lang="en-US" sz="1400" i="1" dirty="0" smtClean="0"/>
              <a:t>dimensional </a:t>
            </a:r>
            <a:r>
              <a:rPr lang="en-US" sz="1400" i="1" dirty="0"/>
              <a:t>model problem of </a:t>
            </a:r>
            <a:r>
              <a:rPr lang="en-US" sz="1600" b="1" i="1" dirty="0"/>
              <a:t>gravity</a:t>
            </a:r>
            <a:r>
              <a:rPr lang="en-US" sz="1400" i="1" dirty="0"/>
              <a:t> for two bodies </a:t>
            </a:r>
            <a:r>
              <a:rPr lang="ru-RU" sz="1400" i="1" dirty="0" smtClean="0"/>
              <a:t> </a:t>
            </a: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44" y="1496961"/>
            <a:ext cx="1849946" cy="15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921631" y="32836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33495"/>
              </p:ext>
            </p:extLst>
          </p:nvPr>
        </p:nvGraphicFramePr>
        <p:xfrm>
          <a:off x="2463711" y="3170078"/>
          <a:ext cx="2214874" cy="48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r:id="rId6" imgW="927100" imgH="241300" progId="Equation.3">
                  <p:embed/>
                </p:oleObj>
              </mc:Choice>
              <mc:Fallback>
                <p:oleObj r:id="rId6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711" y="3170078"/>
                        <a:ext cx="2214874" cy="4828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/>
          <p:nvPr/>
        </p:nvPicPr>
        <p:blipFill rotWithShape="1">
          <a:blip r:embed="rId8"/>
          <a:srcRect l="71395" t="43802" r="9091" b="10468"/>
          <a:stretch/>
        </p:blipFill>
        <p:spPr bwMode="auto">
          <a:xfrm>
            <a:off x="916719" y="3652938"/>
            <a:ext cx="2431145" cy="299701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оле 7"/>
          <p:cNvSpPr txBox="1"/>
          <p:nvPr/>
        </p:nvSpPr>
        <p:spPr>
          <a:xfrm>
            <a:off x="5109611" y="3925072"/>
            <a:ext cx="888790" cy="175110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46478" y="3098940"/>
            <a:ext cx="2497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en-US" b="1" i="1" dirty="0" smtClean="0"/>
              <a:t>D</a:t>
            </a:r>
            <a:r>
              <a:rPr lang="en-US" b="1" i="1" baseline="-25000" dirty="0" smtClean="0"/>
              <a:t> </a:t>
            </a:r>
            <a:r>
              <a:rPr lang="en-US" b="1" i="1" dirty="0"/>
              <a:t>=</a:t>
            </a:r>
            <a:r>
              <a:rPr lang="en-US" b="1" i="1" dirty="0" err="1"/>
              <a:t>sqrt</a:t>
            </a:r>
            <a:r>
              <a:rPr lang="en-US" b="1" i="1" dirty="0"/>
              <a:t> (ε</a:t>
            </a:r>
            <a:r>
              <a:rPr lang="en-US" b="1" i="1" baseline="-25000" dirty="0"/>
              <a:t>0</a:t>
            </a:r>
            <a:r>
              <a:rPr lang="en-US" b="1" i="1" dirty="0"/>
              <a:t>· kT</a:t>
            </a:r>
            <a:r>
              <a:rPr lang="en-US" b="1" i="1" baseline="-25000" dirty="0"/>
              <a:t>0</a:t>
            </a:r>
            <a:r>
              <a:rPr lang="en-US" b="1" i="1" dirty="0"/>
              <a:t>/ne</a:t>
            </a:r>
            <a:r>
              <a:rPr lang="en-US" b="1" i="1" baseline="30000" dirty="0"/>
              <a:t>2</a:t>
            </a:r>
            <a:r>
              <a:rPr lang="en-US" b="1" i="1" dirty="0"/>
              <a:t>)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48772" y="400902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414556" y="4012235"/>
            <a:ext cx="601864" cy="105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 flipH="1">
            <a:off x="2843808" y="3652938"/>
            <a:ext cx="727340" cy="5056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 rotWithShape="1">
          <a:blip r:embed="rId9"/>
          <a:srcRect l="17963" t="18541" r="40788" b="24064"/>
          <a:stretch/>
        </p:blipFill>
        <p:spPr bwMode="auto">
          <a:xfrm>
            <a:off x="3783608" y="3668062"/>
            <a:ext cx="2652005" cy="200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Поле 3"/>
          <p:cNvSpPr txBox="1"/>
          <p:nvPr/>
        </p:nvSpPr>
        <p:spPr>
          <a:xfrm>
            <a:off x="6119151" y="3732836"/>
            <a:ext cx="316462" cy="8515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50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Поле 6"/>
          <p:cNvSpPr txBox="1"/>
          <p:nvPr/>
        </p:nvSpPr>
        <p:spPr>
          <a:xfrm>
            <a:off x="6119152" y="4672118"/>
            <a:ext cx="316462" cy="9838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50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+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392266" y="3732836"/>
            <a:ext cx="1" cy="162829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689644" y="3757928"/>
            <a:ext cx="0" cy="160319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е 7"/>
          <p:cNvSpPr txBox="1"/>
          <p:nvPr/>
        </p:nvSpPr>
        <p:spPr>
          <a:xfrm>
            <a:off x="4274477" y="3652938"/>
            <a:ext cx="1670266" cy="2003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649520" y="3652938"/>
            <a:ext cx="855550" cy="1222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613105" y="3652938"/>
            <a:ext cx="0" cy="184455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1352" y="147098"/>
            <a:ext cx="88235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force </a:t>
            </a:r>
            <a:r>
              <a:rPr lang="en-US" b="1" dirty="0"/>
              <a:t>field with gradients of electrical potential and gas dynamic pressure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4424" y="772058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Stationary</a:t>
            </a:r>
          </a:p>
          <a:p>
            <a:pPr algn="ctr"/>
            <a:r>
              <a:rPr lang="en-US" sz="1600" i="1" dirty="0" smtClean="0"/>
              <a:t>equilibrium</a:t>
            </a:r>
            <a:endParaRPr lang="ru-RU" sz="1600" i="1" dirty="0"/>
          </a:p>
        </p:txBody>
      </p:sp>
      <p:sp>
        <p:nvSpPr>
          <p:cNvPr id="32" name="Дуга 31"/>
          <p:cNvSpPr/>
          <p:nvPr/>
        </p:nvSpPr>
        <p:spPr>
          <a:xfrm>
            <a:off x="5016420" y="3283606"/>
            <a:ext cx="949348" cy="1871505"/>
          </a:xfrm>
          <a:prstGeom prst="arc">
            <a:avLst>
              <a:gd name="adj1" fmla="val 21596697"/>
              <a:gd name="adj2" fmla="val 541324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3" name="Дуга 32"/>
          <p:cNvSpPr/>
          <p:nvPr/>
        </p:nvSpPr>
        <p:spPr>
          <a:xfrm>
            <a:off x="4295502" y="3056540"/>
            <a:ext cx="1158659" cy="2098571"/>
          </a:xfrm>
          <a:prstGeom prst="arc">
            <a:avLst>
              <a:gd name="adj1" fmla="val 5349661"/>
              <a:gd name="adj2" fmla="val 1088684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Дуга 33"/>
          <p:cNvSpPr/>
          <p:nvPr/>
        </p:nvSpPr>
        <p:spPr>
          <a:xfrm>
            <a:off x="4738774" y="4992359"/>
            <a:ext cx="897417" cy="198329"/>
          </a:xfrm>
          <a:prstGeom prst="arc">
            <a:avLst>
              <a:gd name="adj1" fmla="val 21414357"/>
              <a:gd name="adj2" fmla="val 1065747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9233" y="5655938"/>
            <a:ext cx="338437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Potential distributions</a:t>
            </a:r>
          </a:p>
          <a:p>
            <a:pPr algn="ctr"/>
            <a:r>
              <a:rPr lang="en-US" b="1" dirty="0" smtClean="0"/>
              <a:t>  without </a:t>
            </a:r>
            <a:r>
              <a:rPr lang="en-US" b="1" dirty="0"/>
              <a:t>and</a:t>
            </a:r>
            <a:r>
              <a:rPr lang="en-US" b="1" dirty="0" smtClean="0"/>
              <a:t> </a:t>
            </a:r>
            <a:r>
              <a:rPr lang="en-US" b="1" dirty="0"/>
              <a:t>with </a:t>
            </a:r>
            <a:r>
              <a:rPr lang="en-US" b="1" dirty="0" smtClean="0"/>
              <a:t>screening</a:t>
            </a:r>
          </a:p>
          <a:p>
            <a:pPr algn="ctr"/>
            <a:r>
              <a:rPr lang="en-US" b="1" dirty="0" smtClean="0"/>
              <a:t>transfer Coulomb’s law to</a:t>
            </a:r>
          </a:p>
          <a:p>
            <a:pPr algn="ctr"/>
            <a:r>
              <a:rPr lang="en-US" b="1" dirty="0" smtClean="0"/>
              <a:t>Newton’s law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691680" y="4991035"/>
            <a:ext cx="16755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Coulomb’s law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295503" y="5306843"/>
            <a:ext cx="170289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Newton’s law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764241" y="3676215"/>
            <a:ext cx="245772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 = mc</a:t>
            </a:r>
            <a:r>
              <a:rPr lang="en-US" sz="2000" i="1" baseline="30000" dirty="0"/>
              <a:t>2</a:t>
            </a:r>
            <a:r>
              <a:rPr lang="en-US" sz="2000" i="1" dirty="0"/>
              <a:t> = h</a:t>
            </a:r>
            <a:r>
              <a:rPr lang="ru-RU" sz="2000" i="1" dirty="0"/>
              <a:t>ν</a:t>
            </a:r>
            <a:r>
              <a:rPr lang="en-US" sz="2000" i="1" dirty="0"/>
              <a:t> = </a:t>
            </a:r>
            <a:r>
              <a:rPr lang="en-US" sz="2000" i="1" dirty="0" err="1" smtClean="0"/>
              <a:t>kT</a:t>
            </a:r>
            <a:endParaRPr lang="ru-RU" sz="2000" i="1" dirty="0" smtClean="0"/>
          </a:p>
          <a:p>
            <a:pPr algn="ctr"/>
            <a:r>
              <a:rPr lang="en-US" sz="1600" i="1" dirty="0" smtClean="0"/>
              <a:t>Temperature</a:t>
            </a:r>
            <a:endParaRPr lang="ru-RU" sz="1600" i="1" dirty="0" smtClean="0"/>
          </a:p>
          <a:p>
            <a:pPr algn="ctr"/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i="1" dirty="0"/>
              <a:t>=2.735 </a:t>
            </a:r>
            <a:r>
              <a:rPr lang="en-US" sz="2000" i="1" dirty="0" smtClean="0"/>
              <a:t>K</a:t>
            </a:r>
            <a:endParaRPr lang="ru-RU" sz="2000" i="1" dirty="0" smtClean="0"/>
          </a:p>
          <a:p>
            <a:pPr algn="ctr"/>
            <a:r>
              <a:rPr lang="en-US" sz="1600" i="1" dirty="0" smtClean="0"/>
              <a:t>State equation</a:t>
            </a:r>
            <a:endParaRPr lang="ru-RU" sz="1600" i="1" dirty="0" smtClean="0"/>
          </a:p>
          <a:p>
            <a:r>
              <a:rPr lang="ru-RU" sz="2000" i="1" dirty="0" smtClean="0"/>
              <a:t>  </a:t>
            </a:r>
            <a:r>
              <a:rPr lang="en-US" sz="2000" i="1" dirty="0" smtClean="0"/>
              <a:t>p = n</a:t>
            </a:r>
            <a:r>
              <a:rPr lang="en-US" sz="2000" i="1" dirty="0"/>
              <a:t>∙mc</a:t>
            </a:r>
            <a:r>
              <a:rPr lang="en-US" sz="2000" i="1" baseline="30000" dirty="0"/>
              <a:t>2</a:t>
            </a:r>
            <a:r>
              <a:rPr lang="en-US" sz="2000" i="1" dirty="0"/>
              <a:t> = </a:t>
            </a:r>
            <a:r>
              <a:rPr lang="en-US" sz="2000" i="1" dirty="0" err="1"/>
              <a:t>n∙</a:t>
            </a:r>
            <a:r>
              <a:rPr lang="en-US" sz="2000" i="1" dirty="0" err="1" smtClean="0"/>
              <a:t>kT</a:t>
            </a:r>
            <a:endParaRPr lang="en-US" sz="2000" i="1" dirty="0" smtClean="0"/>
          </a:p>
          <a:p>
            <a:endParaRPr lang="ru-RU" i="1" dirty="0"/>
          </a:p>
          <a:p>
            <a:r>
              <a:rPr lang="en-US" b="1" i="1" dirty="0" smtClean="0"/>
              <a:t> Hidden mass boson</a:t>
            </a:r>
            <a:endParaRPr lang="ru-RU" b="1" i="1" dirty="0" smtClean="0"/>
          </a:p>
          <a:p>
            <a:pPr algn="ctr">
              <a:spcAft>
                <a:spcPts val="1200"/>
              </a:spcAft>
            </a:pPr>
            <a:r>
              <a:rPr lang="en-US" i="1" dirty="0" smtClean="0"/>
              <a:t>        (classic dipole)</a:t>
            </a:r>
            <a:endParaRPr lang="ru-RU" i="1" dirty="0"/>
          </a:p>
          <a:p>
            <a:pPr algn="ctr"/>
            <a:r>
              <a:rPr lang="ru-RU" dirty="0" smtClean="0"/>
              <a:t>      </a:t>
            </a:r>
            <a:r>
              <a:rPr lang="ru-RU" b="1" i="1" dirty="0" smtClean="0"/>
              <a:t> </a:t>
            </a:r>
            <a:r>
              <a:rPr lang="en-US" b="1" i="1" dirty="0" smtClean="0"/>
              <a:t>kg </a:t>
            </a:r>
            <a:r>
              <a:rPr lang="ru-RU" b="1" dirty="0">
                <a:sym typeface="Symbol"/>
              </a:rPr>
              <a:t></a:t>
            </a:r>
            <a:r>
              <a:rPr lang="ru-RU" dirty="0"/>
              <a:t> </a:t>
            </a:r>
            <a:r>
              <a:rPr lang="ru-RU" b="1" dirty="0" smtClean="0"/>
              <a:t>3∙10</a:t>
            </a:r>
            <a:r>
              <a:rPr lang="ru-RU" sz="2000" b="1" baseline="30000" dirty="0" smtClean="0"/>
              <a:t>-4</a:t>
            </a:r>
            <a:r>
              <a:rPr lang="en-US" b="1" baseline="30000" dirty="0" smtClean="0"/>
              <a:t> </a:t>
            </a:r>
            <a:r>
              <a:rPr lang="en-US" b="1" i="1" dirty="0" err="1" smtClean="0"/>
              <a:t>eV</a:t>
            </a:r>
            <a:endParaRPr lang="en-US" b="1" i="1" dirty="0" smtClean="0"/>
          </a:p>
          <a:p>
            <a:pPr algn="ctr"/>
            <a:r>
              <a:rPr lang="en-US" sz="2000" b="1" i="1" dirty="0" smtClean="0"/>
              <a:t>       q = </a:t>
            </a:r>
            <a:r>
              <a:rPr lang="en-US" sz="2000" b="1" i="1" dirty="0"/>
              <a:t>5∙10</a:t>
            </a:r>
            <a:r>
              <a:rPr lang="en-US" sz="2000" b="1" i="1" baseline="30000" dirty="0"/>
              <a:t>-29</a:t>
            </a:r>
            <a:r>
              <a:rPr lang="en-US" sz="2000" b="1" i="1" dirty="0"/>
              <a:t> C</a:t>
            </a:r>
            <a:endParaRPr lang="ru-RU" sz="2000" b="1" i="1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167" name="Picture 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75" y="5843056"/>
            <a:ext cx="2860385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 flipV="1">
            <a:off x="5605621" y="3668062"/>
            <a:ext cx="30570" cy="156179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689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Unified </a:t>
            </a:r>
            <a:r>
              <a:rPr lang="en-US" b="1" dirty="0"/>
              <a:t>theory </a:t>
            </a:r>
            <a:r>
              <a:rPr lang="en-US" b="1" dirty="0" smtClean="0"/>
              <a:t>(UT) of electromagnetics</a:t>
            </a:r>
            <a:r>
              <a:rPr lang="en-US" b="1" dirty="0"/>
              <a:t>, electroweak, </a:t>
            </a:r>
            <a:r>
              <a:rPr lang="en-US" b="1" dirty="0" smtClean="0"/>
              <a:t>strong and gravitatio</a:t>
            </a:r>
            <a:r>
              <a:rPr lang="en-US" b="1" dirty="0"/>
              <a:t>n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181" y="2598863"/>
            <a:ext cx="8958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                                   </a:t>
            </a:r>
            <a:r>
              <a:rPr lang="en-US" sz="1600" dirty="0" err="1" smtClean="0"/>
              <a:t>Burkert</a:t>
            </a:r>
            <a:r>
              <a:rPr lang="en-US" sz="1600" dirty="0"/>
              <a:t>, V.D., </a:t>
            </a:r>
            <a:r>
              <a:rPr lang="en-US" sz="1600" dirty="0" err="1"/>
              <a:t>Elouadrhiri</a:t>
            </a:r>
            <a:r>
              <a:rPr lang="en-US" sz="1600" dirty="0"/>
              <a:t>, L. &amp; </a:t>
            </a:r>
            <a:r>
              <a:rPr lang="en-US" sz="1600" dirty="0" err="1"/>
              <a:t>Girod</a:t>
            </a:r>
            <a:r>
              <a:rPr lang="en-US" sz="1600" dirty="0"/>
              <a:t>, F.X. The </a:t>
            </a:r>
            <a:r>
              <a:rPr lang="en-US" sz="1600" dirty="0" smtClean="0"/>
              <a:t>pressure     distribution </a:t>
            </a:r>
            <a:r>
              <a:rPr lang="en-US" sz="1600" dirty="0"/>
              <a:t>inside the proton. </a:t>
            </a:r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557, </a:t>
            </a:r>
            <a:r>
              <a:rPr lang="en-US" sz="1600" dirty="0"/>
              <a:t>396–399 (2018</a:t>
            </a:r>
            <a:r>
              <a:rPr lang="en-US" sz="1600" dirty="0" smtClean="0"/>
              <a:t>).</a:t>
            </a:r>
            <a:endParaRPr lang="ru-RU" sz="1600" dirty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pressure inside the proton has been measured </a:t>
            </a:r>
            <a:r>
              <a:rPr lang="ru-RU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it equals </a:t>
            </a:r>
            <a:r>
              <a:rPr lang="en-US" sz="1600" b="1" dirty="0"/>
              <a:t>10</a:t>
            </a:r>
            <a:r>
              <a:rPr lang="en-US" sz="1600" b="1" baseline="30000" dirty="0"/>
              <a:t>35</a:t>
            </a:r>
            <a:r>
              <a:rPr lang="en-US" sz="1600" b="1" dirty="0"/>
              <a:t> Pa</a:t>
            </a:r>
            <a:r>
              <a:rPr lang="en-US" sz="1600" dirty="0"/>
              <a:t>. Our state </a:t>
            </a:r>
            <a:r>
              <a:rPr lang="en-US" sz="1600" dirty="0" smtClean="0"/>
              <a:t>equation </a:t>
            </a:r>
            <a:r>
              <a:rPr lang="en-US" sz="1600" dirty="0"/>
              <a:t>as </a:t>
            </a:r>
            <a:r>
              <a:rPr lang="en-US" sz="1600" i="1" dirty="0"/>
              <a:t>p ≈ </a:t>
            </a:r>
            <a:r>
              <a:rPr lang="en-US" sz="1600" i="1" dirty="0" err="1"/>
              <a:t>nkT</a:t>
            </a:r>
            <a:r>
              <a:rPr lang="en-US" sz="1600" dirty="0"/>
              <a:t> </a:t>
            </a:r>
            <a:r>
              <a:rPr lang="en-US" sz="1600" dirty="0" smtClean="0"/>
              <a:t>for DM </a:t>
            </a:r>
            <a:r>
              <a:rPr lang="en-US" sz="1600" dirty="0"/>
              <a:t>particle concentration inside proton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p</a:t>
            </a:r>
            <a:r>
              <a:rPr lang="en-US" sz="1600" i="1" dirty="0"/>
              <a:t>=10</a:t>
            </a:r>
            <a:r>
              <a:rPr lang="en-US" sz="1600" i="1" baseline="30000" dirty="0"/>
              <a:t>57</a:t>
            </a:r>
            <a:r>
              <a:rPr lang="en-US" sz="1600" i="1" dirty="0"/>
              <a:t>1/m</a:t>
            </a:r>
            <a:r>
              <a:rPr lang="en-US" sz="1600" i="1" baseline="30000" dirty="0"/>
              <a:t>3</a:t>
            </a:r>
            <a:r>
              <a:rPr lang="en-US" sz="1600" dirty="0"/>
              <a:t> gives the same value 10</a:t>
            </a:r>
            <a:r>
              <a:rPr lang="en-US" sz="1600" baseline="30000" dirty="0"/>
              <a:t>35</a:t>
            </a:r>
            <a:r>
              <a:rPr lang="en-US" sz="1600" dirty="0"/>
              <a:t> Pa. This is very good confirmation of our single electro dynamical force field </a:t>
            </a:r>
            <a:r>
              <a:rPr lang="en-US" sz="1600" dirty="0" smtClean="0"/>
              <a:t>simulation.  </a:t>
            </a:r>
            <a:endParaRPr lang="ru-RU" sz="16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02654" y="3960351"/>
            <a:ext cx="4992866" cy="105041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119" t="9703" r="41927" b="16596"/>
          <a:stretch/>
        </p:blipFill>
        <p:spPr bwMode="auto">
          <a:xfrm>
            <a:off x="6349364" y="934309"/>
            <a:ext cx="2484276" cy="1558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395" y="3966861"/>
            <a:ext cx="323765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Internal structures of deuterium, tritium and helium 3He and 4He.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564977"/>
            <a:ext cx="8563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strong</a:t>
            </a:r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5552" y="526363"/>
            <a:ext cx="20425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electromagnetics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53057" y="534592"/>
            <a:ext cx="15215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electroweak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95" y="930055"/>
            <a:ext cx="2361294" cy="156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25734"/>
              </p:ext>
            </p:extLst>
          </p:nvPr>
        </p:nvGraphicFramePr>
        <p:xfrm>
          <a:off x="344447" y="869865"/>
          <a:ext cx="3204755" cy="219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Формула" r:id="rId6" imgW="1816100" imgH="1498600" progId="Equation.3">
                  <p:embed/>
                </p:oleObj>
              </mc:Choice>
              <mc:Fallback>
                <p:oleObj name="Формула" r:id="rId6" imgW="1816100" imgH="149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47" y="869865"/>
                        <a:ext cx="3204755" cy="2191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0"/>
          <p:cNvGrpSpPr/>
          <p:nvPr/>
        </p:nvGrpSpPr>
        <p:grpSpPr>
          <a:xfrm>
            <a:off x="2483768" y="5218959"/>
            <a:ext cx="6660232" cy="946345"/>
            <a:chOff x="0" y="0"/>
            <a:chExt cx="4595760" cy="1254240"/>
          </a:xfrm>
        </p:grpSpPr>
        <p:pic>
          <p:nvPicPr>
            <p:cNvPr id="18" name="Picture 11" descr="MODERATED JETS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058040" y="115560"/>
              <a:ext cx="3537720" cy="1108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2" descr="superluminal jets b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0"/>
              <a:ext cx="1117080" cy="1254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63807"/>
              </p:ext>
            </p:extLst>
          </p:nvPr>
        </p:nvGraphicFramePr>
        <p:xfrm>
          <a:off x="323528" y="4869160"/>
          <a:ext cx="2016224" cy="1587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Picture" r:id="rId10" imgW="2010156" imgH="2247900" progId="Word.Picture.8">
                  <p:embed/>
                </p:oleObj>
              </mc:Choice>
              <mc:Fallback>
                <p:oleObj name="Picture" r:id="rId10" imgW="2010156" imgH="224790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869160"/>
                        <a:ext cx="2016224" cy="1587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1536" y="6316912"/>
            <a:ext cx="9002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Integral </a:t>
            </a:r>
            <a:r>
              <a:rPr lang="en-US" sz="1600" dirty="0" smtClean="0"/>
              <a:t>curves of exact solutions in </a:t>
            </a:r>
            <a:r>
              <a:rPr lang="en-US" sz="1600" dirty="0"/>
              <a:t>the phase plane (</a:t>
            </a:r>
            <a:r>
              <a:rPr lang="en-US" sz="1600" dirty="0" err="1"/>
              <a:t>v,p</a:t>
            </a:r>
            <a:r>
              <a:rPr lang="en-US" sz="1600" dirty="0"/>
              <a:t>) and </a:t>
            </a:r>
            <a:r>
              <a:rPr lang="en-US" sz="1600" dirty="0" smtClean="0"/>
              <a:t>numerical simulation</a:t>
            </a:r>
            <a:r>
              <a:rPr lang="en-US" sz="1600" dirty="0"/>
              <a:t> </a:t>
            </a:r>
            <a:r>
              <a:rPr lang="en-US" sz="1600" b="1" dirty="0" smtClean="0"/>
              <a:t>CJ</a:t>
            </a:r>
            <a:r>
              <a:rPr lang="en-US" sz="1600" dirty="0" smtClean="0"/>
              <a:t> of </a:t>
            </a:r>
            <a:r>
              <a:rPr lang="en-US" sz="1600" b="1" dirty="0" smtClean="0"/>
              <a:t>M87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72479" y="4641434"/>
            <a:ext cx="135485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gravitation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953258"/>
              </p:ext>
            </p:extLst>
          </p:nvPr>
        </p:nvGraphicFramePr>
        <p:xfrm>
          <a:off x="76200" y="70065"/>
          <a:ext cx="12192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Документ" r:id="rId4" imgW="2263140" imgH="615696" progId="Word.Document.8">
                  <p:embed/>
                </p:oleObj>
              </mc:Choice>
              <mc:Fallback>
                <p:oleObj name="Документ" r:id="rId4" imgW="2263140" imgH="615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0065"/>
                        <a:ext cx="1219200" cy="3317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503" y="4114407"/>
            <a:ext cx="89252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 smtClean="0"/>
              <a:t> </a:t>
            </a:r>
            <a:r>
              <a:rPr lang="en-US" sz="1400" b="1" dirty="0" err="1" smtClean="0"/>
              <a:t>M.Ja</a:t>
            </a:r>
            <a:r>
              <a:rPr lang="ru-RU" sz="1400" b="1" dirty="0" smtClean="0"/>
              <a:t>.</a:t>
            </a:r>
            <a:r>
              <a:rPr lang="en-US" sz="1400" b="1" dirty="0" smtClean="0"/>
              <a:t> </a:t>
            </a:r>
            <a:r>
              <a:rPr lang="en-US" sz="1400" b="1" dirty="0" err="1"/>
              <a:t>Ivanov</a:t>
            </a:r>
            <a:r>
              <a:rPr lang="en-US" sz="1400" b="1" dirty="0"/>
              <a:t>. Space Energy. In Energy Conservation, Ed. A.Z. Ahmed, INTECH, 2012</a:t>
            </a:r>
            <a:r>
              <a:rPr lang="en-US" sz="1400" b="1" dirty="0" smtClean="0"/>
              <a:t>, </a:t>
            </a:r>
            <a:r>
              <a:rPr lang="en-US" sz="1400" b="1" dirty="0" smtClean="0"/>
              <a:t>pp</a:t>
            </a:r>
            <a:r>
              <a:rPr lang="en-US" sz="1400" b="1" dirty="0"/>
              <a:t>.</a:t>
            </a:r>
            <a:r>
              <a:rPr lang="en-US" sz="1400" b="1" dirty="0" smtClean="0"/>
              <a:t> </a:t>
            </a:r>
            <a:r>
              <a:rPr lang="en-US" sz="1400" b="1" dirty="0"/>
              <a:t>3-56. DOI: </a:t>
            </a:r>
            <a:r>
              <a:rPr lang="en-US" sz="1400" b="1" dirty="0" smtClean="0"/>
              <a:t>  10-5772/52493</a:t>
            </a:r>
            <a:r>
              <a:rPr lang="en-US" sz="1400" b="1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/>
              <a:t> Basov </a:t>
            </a:r>
            <a:r>
              <a:rPr lang="en-US" sz="1400" b="1" dirty="0"/>
              <a:t>N.G. et al. A non-linear acceleration of a light impulse. </a:t>
            </a:r>
            <a:r>
              <a:rPr lang="en-US" sz="1400" b="1" dirty="0" smtClean="0"/>
              <a:t>JETP. </a:t>
            </a:r>
            <a:r>
              <a:rPr lang="en-US" sz="1400" b="1" dirty="0"/>
              <a:t>v. 50, № 1 (1966) (</a:t>
            </a:r>
            <a:r>
              <a:rPr lang="en-US" sz="1400" b="1" i="1" dirty="0"/>
              <a:t>in Russian</a:t>
            </a:r>
            <a:r>
              <a:rPr lang="en-US" sz="1400" b="1" i="1" dirty="0" smtClean="0"/>
              <a:t>)</a:t>
            </a:r>
            <a:r>
              <a:rPr lang="en-US" sz="1400" b="1" dirty="0" smtClean="0"/>
              <a:t>.</a:t>
            </a: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G. F. </a:t>
            </a:r>
            <a:r>
              <a:rPr lang="en-US" sz="1400" b="1" dirty="0" err="1"/>
              <a:t>Savelyev</a:t>
            </a:r>
            <a:r>
              <a:rPr lang="en-US" sz="1400" b="1" dirty="0"/>
              <a:t>. Search and detection of </a:t>
            </a:r>
            <a:r>
              <a:rPr lang="en-US" sz="1400" b="1" dirty="0" err="1" smtClean="0"/>
              <a:t>microleptons</a:t>
            </a:r>
            <a:r>
              <a:rPr lang="en-US" sz="1400" b="1" dirty="0" smtClean="0"/>
              <a:t>. M. 1998.</a:t>
            </a:r>
            <a:endParaRPr lang="ru-RU" sz="1400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b="1" dirty="0"/>
              <a:t>M. </a:t>
            </a:r>
            <a:r>
              <a:rPr lang="en-US" sz="1400" b="1" dirty="0" err="1"/>
              <a:t>Ja</a:t>
            </a:r>
            <a:r>
              <a:rPr lang="en-US" sz="1400" b="1" dirty="0"/>
              <a:t>. </a:t>
            </a:r>
            <a:r>
              <a:rPr lang="en-US" sz="1400" b="1" dirty="0" err="1"/>
              <a:t>Ivanov</a:t>
            </a:r>
            <a:r>
              <a:rPr lang="en-US" sz="1400" b="1" dirty="0"/>
              <a:t> and L. V. </a:t>
            </a:r>
            <a:r>
              <a:rPr lang="en-US" sz="1400" b="1" dirty="0" err="1"/>
              <a:t>Terentieva</a:t>
            </a:r>
            <a:r>
              <a:rPr lang="en-US" sz="1400" b="1" dirty="0"/>
              <a:t>. </a:t>
            </a:r>
            <a:r>
              <a:rPr lang="en-US" sz="1400" b="1" dirty="0" err="1"/>
              <a:t>Gasdynamic</a:t>
            </a:r>
            <a:r>
              <a:rPr lang="en-US" sz="1400" b="1" dirty="0"/>
              <a:t> Elements of Dispersive Medium</a:t>
            </a:r>
            <a:r>
              <a:rPr lang="ru-RU" sz="1400" b="1" dirty="0"/>
              <a:t>, 2002.</a:t>
            </a:r>
            <a:endParaRPr lang="en-US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b="1" dirty="0"/>
              <a:t>Conservation Laws in Modern Physics with Technical Applications. Ed. </a:t>
            </a:r>
            <a:r>
              <a:rPr lang="en-US" sz="1400" b="1" dirty="0" err="1"/>
              <a:t>M.Ja</a:t>
            </a:r>
            <a:r>
              <a:rPr lang="en-US" sz="1400" b="1" dirty="0"/>
              <a:t>. </a:t>
            </a:r>
            <a:r>
              <a:rPr lang="en-US" sz="1400" b="1" dirty="0" err="1"/>
              <a:t>Ivanov</a:t>
            </a:r>
            <a:r>
              <a:rPr lang="en-US" sz="1400" b="1" dirty="0"/>
              <a:t>. UK.BPI. DOI: 10.9734/bpi/mono/978-93-90516-71-1</a:t>
            </a:r>
            <a:r>
              <a:rPr lang="en-US" sz="1400" b="1" dirty="0" smtClean="0"/>
              <a:t>.</a:t>
            </a:r>
            <a:r>
              <a:rPr lang="en-US" sz="1400" b="1" dirty="0" smtClean="0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b="1" dirty="0" err="1"/>
              <a:t>M.Ja</a:t>
            </a:r>
            <a:r>
              <a:rPr lang="en-US" sz="1400" b="1" dirty="0"/>
              <a:t>. </a:t>
            </a:r>
            <a:r>
              <a:rPr lang="en-US" sz="1400" b="1" dirty="0" err="1"/>
              <a:t>Ivanov</a:t>
            </a:r>
            <a:r>
              <a:rPr lang="en-US" sz="1400" b="1" dirty="0"/>
              <a:t>, </a:t>
            </a:r>
            <a:r>
              <a:rPr lang="en-US" sz="1400" b="1" dirty="0" err="1"/>
              <a:t>Ju.I</a:t>
            </a:r>
            <a:r>
              <a:rPr lang="en-US" sz="1400" b="1" dirty="0"/>
              <a:t>. </a:t>
            </a:r>
            <a:r>
              <a:rPr lang="en-US" sz="1400" b="1" dirty="0" err="1"/>
              <a:t>Malakhov</a:t>
            </a:r>
            <a:r>
              <a:rPr lang="en-US" sz="1400" b="1" dirty="0"/>
              <a:t> Registration of Temperature Dependence for Electromagnetic Front Velocity with Theoretical Support. ZST. – VNIITF, </a:t>
            </a:r>
            <a:r>
              <a:rPr lang="ru-RU" sz="1400" b="1" dirty="0"/>
              <a:t>2012 – p.154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/>
              <a:t> J</a:t>
            </a:r>
            <a:r>
              <a:rPr lang="en-US" sz="1400" b="1" dirty="0"/>
              <a:t>. C. </a:t>
            </a:r>
            <a:r>
              <a:rPr lang="en-US" sz="1400" b="1" dirty="0" err="1" smtClean="0"/>
              <a:t>Algaba</a:t>
            </a:r>
            <a:r>
              <a:rPr lang="en-US" sz="1400" b="1" dirty="0" smtClean="0"/>
              <a:t>, </a:t>
            </a:r>
            <a:r>
              <a:rPr lang="en-US" sz="1400" b="1" dirty="0"/>
              <a:t>J. </a:t>
            </a:r>
            <a:r>
              <a:rPr lang="en-US" sz="1400" b="1" dirty="0" err="1" smtClean="0"/>
              <a:t>Anczarski</a:t>
            </a:r>
            <a:r>
              <a:rPr lang="en-US" sz="1400" b="1" dirty="0" smtClean="0"/>
              <a:t>, </a:t>
            </a:r>
            <a:r>
              <a:rPr lang="en-US" sz="1400" b="1" dirty="0"/>
              <a:t>K. </a:t>
            </a:r>
            <a:r>
              <a:rPr lang="en-US" sz="1400" b="1" dirty="0" smtClean="0"/>
              <a:t>Asada </a:t>
            </a:r>
            <a:r>
              <a:rPr lang="en-US" sz="1400" b="1" i="1" dirty="0"/>
              <a:t>et </a:t>
            </a:r>
            <a:r>
              <a:rPr lang="en-US" sz="1400" b="1" i="1" dirty="0" smtClean="0"/>
              <a:t>all</a:t>
            </a:r>
            <a:r>
              <a:rPr lang="en-US" sz="1400" b="1" dirty="0" smtClean="0"/>
              <a:t>. </a:t>
            </a:r>
            <a:r>
              <a:rPr lang="en-US" sz="1400" b="1" dirty="0"/>
              <a:t>Broadband Multi-wavelength Properties of M87 during the </a:t>
            </a:r>
            <a:r>
              <a:rPr lang="en-US" sz="1400" b="1" dirty="0" smtClean="0"/>
              <a:t>  2017 </a:t>
            </a:r>
            <a:r>
              <a:rPr lang="en-US" sz="1400" b="1" dirty="0"/>
              <a:t>Event Horizon Telescope Campaign The Astrophysical Journal Letters, 911:L11 (43pp), 2021 April 10 https://</a:t>
            </a:r>
            <a:r>
              <a:rPr lang="en-US" sz="1400" b="1" dirty="0" smtClean="0"/>
              <a:t>doi.org/10.3847/2041-8213/abef71.</a:t>
            </a:r>
            <a:endParaRPr lang="en-US" sz="1600" b="1" dirty="0" smtClean="0"/>
          </a:p>
          <a:p>
            <a:pPr lvl="0"/>
            <a:r>
              <a:rPr lang="ru-RU" sz="1600" b="1" dirty="0" smtClean="0"/>
              <a:t>  </a:t>
            </a:r>
            <a:r>
              <a:rPr lang="en-US" sz="1600" b="1" dirty="0" smtClean="0"/>
              <a:t> </a:t>
            </a:r>
            <a:endParaRPr lang="ru-RU" sz="12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6"/>
          <a:srcRect l="41041" t="46557" r="51215" b="39669"/>
          <a:stretch/>
        </p:blipFill>
        <p:spPr bwMode="auto">
          <a:xfrm>
            <a:off x="314293" y="474445"/>
            <a:ext cx="657307" cy="6502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File:Seal of NWPU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1006"/>
            <a:ext cx="934706" cy="8897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54227"/>
              </p:ext>
            </p:extLst>
          </p:nvPr>
        </p:nvGraphicFramePr>
        <p:xfrm>
          <a:off x="3917093" y="110977"/>
          <a:ext cx="3775809" cy="225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Диаграмма" r:id="rId9" imgW="11791871" imgH="8019988" progId="Excel.Sheet.8">
                  <p:embed/>
                </p:oleObj>
              </mc:Choice>
              <mc:Fallback>
                <p:oleObj name="Диаграмма" r:id="rId9" imgW="11791871" imgH="8019988" progId="Excel.Shee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093" y="110977"/>
                        <a:ext cx="3775809" cy="225292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11"/>
          <a:srcRect l="19049" t="16529" r="45330" b="25344"/>
          <a:stretch/>
        </p:blipFill>
        <p:spPr bwMode="auto">
          <a:xfrm>
            <a:off x="1632065" y="142706"/>
            <a:ext cx="2642971" cy="222119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883" y="2436228"/>
            <a:ext cx="55593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Single theory for different</a:t>
            </a:r>
            <a:r>
              <a:rPr lang="en-US" sz="1400" dirty="0"/>
              <a:t> </a:t>
            </a:r>
            <a:r>
              <a:rPr lang="en-US" sz="1400" b="1" dirty="0" smtClean="0"/>
              <a:t>force</a:t>
            </a:r>
            <a:r>
              <a:rPr lang="en-US" sz="1400" dirty="0" smtClean="0"/>
              <a:t> </a:t>
            </a:r>
            <a:r>
              <a:rPr lang="en-US" sz="1400" b="1" dirty="0"/>
              <a:t>interactions </a:t>
            </a:r>
            <a:r>
              <a:rPr lang="en-US" sz="1400" b="1" dirty="0" smtClean="0"/>
              <a:t>and state </a:t>
            </a:r>
            <a:r>
              <a:rPr lang="en-US" sz="1400" b="1" dirty="0"/>
              <a:t>of matter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740411" y="1760833"/>
            <a:ext cx="128432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Fermi </a:t>
            </a:r>
            <a:endParaRPr lang="ru-RU" sz="1600" b="1" dirty="0" smtClean="0"/>
          </a:p>
          <a:p>
            <a:pPr algn="ctr"/>
            <a:r>
              <a:rPr lang="en-US" sz="1600" b="1" dirty="0" smtClean="0"/>
              <a:t>condensate</a:t>
            </a:r>
            <a:endParaRPr lang="ru-RU" sz="16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36466"/>
              </p:ext>
            </p:extLst>
          </p:nvPr>
        </p:nvGraphicFramePr>
        <p:xfrm>
          <a:off x="184205" y="2778648"/>
          <a:ext cx="8793023" cy="1226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2298"/>
                <a:gridCol w="967759"/>
                <a:gridCol w="722422"/>
                <a:gridCol w="967759"/>
                <a:gridCol w="1922785"/>
              </a:tblGrid>
              <a:tr h="24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</a:rPr>
                        <a:t>Force field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ρ [kg/m</a:t>
                      </a:r>
                      <a:r>
                        <a:rPr lang="en-US" sz="1100" kern="150" baseline="30000">
                          <a:effectLst/>
                        </a:rPr>
                        <a:t>3</a:t>
                      </a:r>
                      <a:r>
                        <a:rPr lang="en-US" sz="1100" kern="150">
                          <a:effectLst/>
                        </a:rPr>
                        <a:t>]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p  [Pa]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n   [1/m</a:t>
                      </a:r>
                      <a:r>
                        <a:rPr lang="en-US" sz="1100" kern="150" baseline="30000">
                          <a:effectLst/>
                        </a:rPr>
                        <a:t>3</a:t>
                      </a:r>
                      <a:r>
                        <a:rPr lang="en-US" sz="1100" kern="150">
                          <a:effectLst/>
                        </a:rPr>
                        <a:t>]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D= sqrt(</a:t>
                      </a:r>
                      <a:r>
                        <a:rPr lang="ru-RU" sz="1100" kern="150">
                          <a:effectLst/>
                        </a:rPr>
                        <a:t>e</a:t>
                      </a:r>
                      <a:r>
                        <a:rPr lang="en-US" sz="1100" kern="150" baseline="-25000">
                          <a:effectLst/>
                        </a:rPr>
                        <a:t>0</a:t>
                      </a:r>
                      <a:r>
                        <a:rPr lang="en-US" sz="1100" kern="150">
                          <a:effectLst/>
                        </a:rPr>
                        <a:t>kT /q∙n</a:t>
                      </a:r>
                      <a:r>
                        <a:rPr lang="en-US" sz="1100" kern="150" baseline="-25000">
                          <a:effectLst/>
                        </a:rPr>
                        <a:t>0</a:t>
                      </a:r>
                      <a:r>
                        <a:rPr lang="en-US" sz="1100" kern="150">
                          <a:effectLst/>
                        </a:rPr>
                        <a:t>)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</a:tr>
              <a:tr h="24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Electromagnetics  T</a:t>
                      </a:r>
                      <a:r>
                        <a:rPr lang="en-US" sz="1100" kern="150" baseline="-25000">
                          <a:effectLst/>
                        </a:rPr>
                        <a:t>0</a:t>
                      </a:r>
                      <a:r>
                        <a:rPr lang="en-US" sz="1100" kern="150">
                          <a:effectLst/>
                        </a:rPr>
                        <a:t> = 2.735 K   (non-condensed)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-26</a:t>
                      </a:r>
                      <a:r>
                        <a:rPr lang="en-US" sz="1100" kern="150">
                          <a:effectLst/>
                        </a:rPr>
                        <a:t>   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-9</a:t>
                      </a:r>
                      <a:r>
                        <a:rPr lang="en-US" sz="1100" kern="150">
                          <a:effectLst/>
                        </a:rPr>
                        <a:t>     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1.8∙10</a:t>
                      </a:r>
                      <a:r>
                        <a:rPr lang="en-US" sz="1100" kern="150" baseline="30000">
                          <a:effectLst/>
                        </a:rPr>
                        <a:t>13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2720 km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</a:tr>
              <a:tr h="24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Electroweaks           Tvar            (Bose-condensed)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ru-RU" sz="1100" kern="150" baseline="30000">
                          <a:effectLst/>
                        </a:rPr>
                        <a:t>2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20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1.35·10</a:t>
                      </a:r>
                      <a:r>
                        <a:rPr lang="en-US" sz="1100" kern="150" baseline="30000">
                          <a:effectLst/>
                        </a:rPr>
                        <a:t>43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-11</a:t>
                      </a:r>
                      <a:r>
                        <a:rPr lang="en-US" sz="1100" kern="150">
                          <a:effectLst/>
                        </a:rPr>
                        <a:t> m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</a:tr>
              <a:tr h="24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Electro strong          Tvar          (Fermi-condensed)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ru-RU" sz="1100" kern="150" baseline="30000">
                          <a:effectLst/>
                        </a:rPr>
                        <a:t>8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35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57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-17</a:t>
                      </a:r>
                      <a:r>
                        <a:rPr lang="en-US" sz="1100" kern="150">
                          <a:effectLst/>
                        </a:rPr>
                        <a:t> m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</a:tr>
              <a:tr h="24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</a:rPr>
                        <a:t>Electro gravitation (the Earth)   (non-condensed)  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-23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10</a:t>
                      </a:r>
                      <a:r>
                        <a:rPr lang="en-US" sz="1100" kern="150" baseline="30000">
                          <a:effectLst/>
                        </a:rPr>
                        <a:t>-6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>
                          <a:effectLst/>
                        </a:rPr>
                        <a:t>1.8∙10</a:t>
                      </a:r>
                      <a:r>
                        <a:rPr lang="en-US" sz="1100" kern="150" baseline="30000">
                          <a:effectLst/>
                        </a:rPr>
                        <a:t>16</a:t>
                      </a:r>
                      <a:endParaRPr lang="ru-RU" sz="1200" kern="1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50" dirty="0">
                          <a:effectLst/>
                        </a:rPr>
                        <a:t>86 km </a:t>
                      </a:r>
                      <a:endParaRPr lang="ru-RU" sz="1200" kern="1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797" marR="66797" marT="0" marB="0"/>
                </a:tc>
              </a:tr>
            </a:tbl>
          </a:graphicData>
        </a:graphic>
      </p:graphicFrame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1143000" y="1966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535</TotalTime>
  <Words>549</Words>
  <Application>Microsoft Office PowerPoint</Application>
  <PresentationFormat>Экран (4:3)</PresentationFormat>
  <Paragraphs>85</Paragraphs>
  <Slides>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Воздушный поток</vt:lpstr>
      <vt:lpstr>Документ</vt:lpstr>
      <vt:lpstr>Microsoft Equation 3.0</vt:lpstr>
      <vt:lpstr>Формула</vt:lpstr>
      <vt:lpstr>Диаграмма</vt:lpstr>
      <vt:lpstr>Microsoft Word Picture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Ivanov</dc:creator>
  <cp:lastModifiedBy>Mikhail Ivanov</cp:lastModifiedBy>
  <cp:revision>55</cp:revision>
  <dcterms:created xsi:type="dcterms:W3CDTF">2021-05-06T05:07:44Z</dcterms:created>
  <dcterms:modified xsi:type="dcterms:W3CDTF">2021-05-09T07:39:00Z</dcterms:modified>
</cp:coreProperties>
</file>