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62" r:id="rId3"/>
    <p:sldId id="259" r:id="rId4"/>
    <p:sldId id="256"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9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765DF-194B-4B20-8391-31D284A17B81}" type="datetimeFigureOut">
              <a:rPr lang="ru-RU" smtClean="0"/>
              <a:t>11.05.2021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25731B-BD50-46C4-BEF2-9C8694F79119}" type="slidenum">
              <a:rPr lang="ru-RU" smtClean="0"/>
              <a:t>‹#›</a:t>
            </a:fld>
            <a:endParaRPr lang="ru-RU"/>
          </a:p>
        </p:txBody>
      </p:sp>
    </p:spTree>
    <p:extLst>
      <p:ext uri="{BB962C8B-B14F-4D97-AF65-F5344CB8AC3E}">
        <p14:creationId xmlns:p14="http://schemas.microsoft.com/office/powerpoint/2010/main" val="297917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D25731B-BD50-46C4-BEF2-9C8694F79119}" type="slidenum">
              <a:rPr lang="ru-RU" smtClean="0"/>
              <a:t>3</a:t>
            </a:fld>
            <a:endParaRPr lang="ru-RU"/>
          </a:p>
        </p:txBody>
      </p:sp>
    </p:spTree>
    <p:extLst>
      <p:ext uri="{BB962C8B-B14F-4D97-AF65-F5344CB8AC3E}">
        <p14:creationId xmlns:p14="http://schemas.microsoft.com/office/powerpoint/2010/main" val="2947937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688F5B6-E7D6-44C9-90E9-B2753164AC56}"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6215FC-D556-452F-A579-C67084583084}"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688F5B6-E7D6-44C9-90E9-B2753164AC56}"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6215FC-D556-452F-A579-C67084583084}"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688F5B6-E7D6-44C9-90E9-B2753164AC56}"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6215FC-D556-452F-A579-C67084583084}"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688F5B6-E7D6-44C9-90E9-B2753164AC56}"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6215FC-D556-452F-A579-C67084583084}"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688F5B6-E7D6-44C9-90E9-B2753164AC56}"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6215FC-D556-452F-A579-C67084583084}"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88F5B6-E7D6-44C9-90E9-B2753164AC56}" type="datetimeFigureOut">
              <a:rPr lang="ru-RU" smtClean="0"/>
              <a:t>11.05.2021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6215FC-D556-452F-A579-C67084583084}"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688F5B6-E7D6-44C9-90E9-B2753164AC56}" type="datetimeFigureOut">
              <a:rPr lang="ru-RU" smtClean="0"/>
              <a:t>11.05.2021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F6215FC-D556-452F-A579-C67084583084}"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688F5B6-E7D6-44C9-90E9-B2753164AC56}" type="datetimeFigureOut">
              <a:rPr lang="ru-RU" smtClean="0"/>
              <a:t>11.05.2021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F6215FC-D556-452F-A579-C67084583084}"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8F5B6-E7D6-44C9-90E9-B2753164AC56}" type="datetimeFigureOut">
              <a:rPr lang="ru-RU" smtClean="0"/>
              <a:t>11.05.2021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F6215FC-D556-452F-A579-C67084583084}"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688F5B6-E7D6-44C9-90E9-B2753164AC56}" type="datetimeFigureOut">
              <a:rPr lang="ru-RU" smtClean="0"/>
              <a:t>11.05.2021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6215FC-D556-452F-A579-C67084583084}"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688F5B6-E7D6-44C9-90E9-B2753164AC56}" type="datetimeFigureOut">
              <a:rPr lang="ru-RU" smtClean="0"/>
              <a:t>11.05.2021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6215FC-D556-452F-A579-C67084583084}"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688F5B6-E7D6-44C9-90E9-B2753164AC56}" type="datetimeFigureOut">
              <a:rPr lang="ru-RU" smtClean="0"/>
              <a:t>11.05.2021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F6215FC-D556-452F-A579-C6708458308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upload.wikimedia.org/wikipedia/en/3/32/Seal_of_NWPU.png"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wmf"/><Relationship Id="rId10" Type="http://schemas.openxmlformats.org/officeDocument/2006/relationships/image" Target="../media/image6.png"/><Relationship Id="rId4" Type="http://schemas.openxmlformats.org/officeDocument/2006/relationships/oleObject" Target="../embeddings/_________Microsoft_Word_97-20031.doc"/><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0.wmf"/><Relationship Id="rId3" Type="http://schemas.openxmlformats.org/officeDocument/2006/relationships/image" Target="../media/image11.png"/><Relationship Id="rId7" Type="http://schemas.openxmlformats.org/officeDocument/2006/relationships/image" Target="../media/image7.wmf"/><Relationship Id="rId12"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bin"/><Relationship Id="rId11" Type="http://schemas.openxmlformats.org/officeDocument/2006/relationships/image" Target="../media/image9.wmf"/><Relationship Id="rId5" Type="http://schemas.openxmlformats.org/officeDocument/2006/relationships/image" Target="../media/image13.png"/><Relationship Id="rId10" Type="http://schemas.openxmlformats.org/officeDocument/2006/relationships/oleObject" Target="../embeddings/oleObject3.bin"/><Relationship Id="rId4" Type="http://schemas.openxmlformats.org/officeDocument/2006/relationships/image" Target="../media/image12.png"/><Relationship Id="rId9" Type="http://schemas.openxmlformats.org/officeDocument/2006/relationships/image" Target="../media/image8.wmf"/><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notesSlide" Target="../notesSlides/notesSlide1.xml"/><Relationship Id="rId7" Type="http://schemas.openxmlformats.org/officeDocument/2006/relationships/image" Target="../media/image19.png"/><Relationship Id="rId12"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png"/><Relationship Id="rId11" Type="http://schemas.openxmlformats.org/officeDocument/2006/relationships/image" Target="../media/image15.wmf"/><Relationship Id="rId5" Type="http://schemas.openxmlformats.org/officeDocument/2006/relationships/image" Target="../media/image17.png"/><Relationship Id="rId10" Type="http://schemas.openxmlformats.org/officeDocument/2006/relationships/oleObject" Target="../embeddings/oleObject5.bin"/><Relationship Id="rId4" Type="http://schemas.openxmlformats.org/officeDocument/2006/relationships/image" Target="../media/image16.emf"/><Relationship Id="rId9" Type="http://schemas.openxmlformats.org/officeDocument/2006/relationships/image" Target="../media/image21.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upload.wikimedia.org/wikipedia/en/3/32/Seal_of_NWPU.png" TargetMode="Externa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p:nvPr/>
        </p:nvPicPr>
        <p:blipFill rotWithShape="1">
          <a:blip r:embed="rId3"/>
          <a:srcRect l="21373" r="21016"/>
          <a:stretch/>
        </p:blipFill>
        <p:spPr bwMode="auto">
          <a:xfrm>
            <a:off x="5170702" y="3356992"/>
            <a:ext cx="3577762" cy="2736304"/>
          </a:xfrm>
          <a:prstGeom prst="rect">
            <a:avLst/>
          </a:prstGeom>
          <a:ln>
            <a:solidFill>
              <a:schemeClr val="tx1"/>
            </a:solidFill>
          </a:ln>
          <a:extLst>
            <a:ext uri="{53640926-AAD7-44D8-BBD7-CCE9431645EC}">
              <a14:shadowObscured xmlns:a14="http://schemas.microsoft.com/office/drawing/2010/main"/>
            </a:ext>
          </a:extLst>
        </p:spPr>
      </p:pic>
      <p:sp>
        <p:nvSpPr>
          <p:cNvPr id="2051" name="Text Box 3"/>
          <p:cNvSpPr txBox="1">
            <a:spLocks noChangeArrowheads="1"/>
          </p:cNvSpPr>
          <p:nvPr/>
        </p:nvSpPr>
        <p:spPr bwMode="auto">
          <a:xfrm>
            <a:off x="1858584" y="746224"/>
            <a:ext cx="60634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sz="1400" b="1" dirty="0" smtClean="0">
                <a:solidFill>
                  <a:schemeClr val="accent1"/>
                </a:solidFill>
              </a:rPr>
              <a:t> </a:t>
            </a:r>
            <a:endParaRPr lang="ru-RU" sz="1400" b="1" dirty="0">
              <a:solidFill>
                <a:schemeClr val="accent1"/>
              </a:solidFill>
            </a:endParaRPr>
          </a:p>
        </p:txBody>
      </p:sp>
      <p:sp>
        <p:nvSpPr>
          <p:cNvPr id="2052" name="Text Box 4"/>
          <p:cNvSpPr txBox="1">
            <a:spLocks noChangeArrowheads="1"/>
          </p:cNvSpPr>
          <p:nvPr/>
        </p:nvSpPr>
        <p:spPr bwMode="auto">
          <a:xfrm>
            <a:off x="1447959" y="1425428"/>
            <a:ext cx="64391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dirty="0" smtClean="0"/>
              <a:t>M</a:t>
            </a:r>
            <a:r>
              <a:rPr lang="en-US" b="1" dirty="0"/>
              <a:t>. </a:t>
            </a:r>
            <a:r>
              <a:rPr lang="en-US" b="1" dirty="0" err="1"/>
              <a:t>Ja</a:t>
            </a:r>
            <a:r>
              <a:rPr lang="en-US" b="1" dirty="0"/>
              <a:t>. </a:t>
            </a:r>
            <a:r>
              <a:rPr lang="en-US" b="1" dirty="0" err="1" smtClean="0"/>
              <a:t>Ivanov</a:t>
            </a:r>
            <a:r>
              <a:rPr lang="en-US" b="1" dirty="0" smtClean="0"/>
              <a:t>, </a:t>
            </a:r>
            <a:r>
              <a:rPr lang="en-US" b="1" dirty="0" smtClean="0"/>
              <a:t>Li </a:t>
            </a:r>
            <a:r>
              <a:rPr lang="en-US" b="1" dirty="0" err="1" smtClean="0"/>
              <a:t>Jaling</a:t>
            </a:r>
            <a:r>
              <a:rPr lang="en-US" b="1" dirty="0" smtClean="0"/>
              <a:t>, </a:t>
            </a:r>
            <a:r>
              <a:rPr lang="en-US" b="1" dirty="0" err="1"/>
              <a:t>Zheng</a:t>
            </a:r>
            <a:r>
              <a:rPr lang="en-US" b="1" dirty="0"/>
              <a:t> </a:t>
            </a:r>
            <a:r>
              <a:rPr lang="en-US" b="1" dirty="0" err="1" smtClean="0"/>
              <a:t>Guanghua</a:t>
            </a:r>
            <a:endParaRPr lang="ru-RU" b="1" dirty="0"/>
          </a:p>
        </p:txBody>
      </p:sp>
      <p:sp>
        <p:nvSpPr>
          <p:cNvPr id="2053" name="Text Box 5"/>
          <p:cNvSpPr txBox="1">
            <a:spLocks noChangeArrowheads="1"/>
          </p:cNvSpPr>
          <p:nvPr/>
        </p:nvSpPr>
        <p:spPr bwMode="auto">
          <a:xfrm>
            <a:off x="1228660" y="2132856"/>
            <a:ext cx="6808108" cy="646331"/>
          </a:xfrm>
          <a:prstGeom prst="rect">
            <a:avLst/>
          </a:prstGeom>
          <a:solidFill>
            <a:srgbClr val="FFFF00"/>
          </a:solidFill>
          <a:ln>
            <a:solidFill>
              <a:schemeClr val="accent1"/>
            </a:solidFill>
          </a:ln>
          <a:effectLst/>
          <a:extLst/>
        </p:spPr>
        <p:txBody>
          <a:bodyPr wrap="square">
            <a:spAutoFit/>
          </a:bodyPr>
          <a:lstStyle/>
          <a:p>
            <a:pPr algn="ctr"/>
            <a:r>
              <a:rPr lang="en-US" b="1" dirty="0"/>
              <a:t>Conservation laws in string theory of condensed matter </a:t>
            </a:r>
            <a:endParaRPr lang="en-US" b="1" dirty="0" smtClean="0"/>
          </a:p>
          <a:p>
            <a:r>
              <a:rPr lang="en-US" b="1" dirty="0" smtClean="0"/>
              <a:t>for modeling of </a:t>
            </a:r>
            <a:r>
              <a:rPr lang="en-US" b="1" dirty="0"/>
              <a:t>electromagnetic and gravitational force fields </a:t>
            </a:r>
            <a:endParaRPr lang="ru-RU" dirty="0"/>
          </a:p>
        </p:txBody>
      </p:sp>
      <p:sp>
        <p:nvSpPr>
          <p:cNvPr id="2054" name="Text Box 6"/>
          <p:cNvSpPr txBox="1">
            <a:spLocks noChangeArrowheads="1"/>
          </p:cNvSpPr>
          <p:nvPr/>
        </p:nvSpPr>
        <p:spPr bwMode="auto">
          <a:xfrm>
            <a:off x="3272559" y="6422320"/>
            <a:ext cx="3439485" cy="369332"/>
          </a:xfrm>
          <a:prstGeom prst="rect">
            <a:avLst/>
          </a:prstGeom>
          <a:solidFill>
            <a:srgbClr val="FFFF00"/>
          </a:solidFill>
          <a:ln>
            <a:solidFill>
              <a:schemeClr val="accent1"/>
            </a:solidFill>
          </a:ln>
          <a:effectLst/>
          <a:extLst/>
        </p:spPr>
        <p:txBody>
          <a:bodyPr wrap="square">
            <a:spAutoFit/>
          </a:bodyPr>
          <a:lstStyle/>
          <a:p>
            <a:pPr algn="ctr">
              <a:spcBef>
                <a:spcPct val="50000"/>
              </a:spcBef>
            </a:pPr>
            <a:r>
              <a:rPr lang="en-US" sz="1800" b="1" i="1" dirty="0" smtClean="0"/>
              <a:t> CIAM, Moscow</a:t>
            </a:r>
            <a:r>
              <a:rPr lang="en-US" b="1" i="1" dirty="0" smtClean="0"/>
              <a:t>,11 June </a:t>
            </a:r>
            <a:r>
              <a:rPr lang="en-US" sz="1800" b="1" i="1" dirty="0" smtClean="0"/>
              <a:t>2021</a:t>
            </a:r>
            <a:r>
              <a:rPr lang="ru-RU" sz="1800" b="1" i="1" dirty="0" smtClean="0"/>
              <a:t> </a:t>
            </a:r>
            <a:endParaRPr lang="ru-RU" sz="1800" b="1" i="1" dirty="0"/>
          </a:p>
        </p:txBody>
      </p:sp>
      <p:graphicFrame>
        <p:nvGraphicFramePr>
          <p:cNvPr id="11" name="Object 8"/>
          <p:cNvGraphicFramePr>
            <a:graphicFrameLocks noChangeAspect="1"/>
          </p:cNvGraphicFramePr>
          <p:nvPr>
            <p:extLst>
              <p:ext uri="{D42A27DB-BD31-4B8C-83A1-F6EECF244321}">
                <p14:modId xmlns:p14="http://schemas.microsoft.com/office/powerpoint/2010/main" val="1768256063"/>
              </p:ext>
            </p:extLst>
          </p:nvPr>
        </p:nvGraphicFramePr>
        <p:xfrm>
          <a:off x="51342" y="90488"/>
          <a:ext cx="1219200" cy="331788"/>
        </p:xfrm>
        <a:graphic>
          <a:graphicData uri="http://schemas.openxmlformats.org/presentationml/2006/ole">
            <mc:AlternateContent xmlns:mc="http://schemas.openxmlformats.org/markup-compatibility/2006">
              <mc:Choice xmlns:v="urn:schemas-microsoft-com:vml" Requires="v">
                <p:oleObj spid="_x0000_s1062" name="Документ" r:id="rId4" imgW="2263140" imgH="615696" progId="Word.Document.8">
                  <p:embed/>
                </p:oleObj>
              </mc:Choice>
              <mc:Fallback>
                <p:oleObj name="Документ" r:id="rId4" imgW="2263140" imgH="61569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42" y="90488"/>
                        <a:ext cx="1219200" cy="331788"/>
                      </a:xfrm>
                      <a:prstGeom prst="rect">
                        <a:avLst/>
                      </a:prstGeom>
                      <a:noFill/>
                      <a:ln>
                        <a:solidFill>
                          <a:schemeClr val="accent1"/>
                        </a:solidFill>
                      </a:ln>
                      <a:effectLst/>
                      <a:extLst/>
                    </p:spPr>
                  </p:pic>
                </p:oleObj>
              </mc:Fallback>
            </mc:AlternateContent>
          </a:graphicData>
        </a:graphic>
      </p:graphicFrame>
      <p:pic>
        <p:nvPicPr>
          <p:cNvPr id="15" name="Рисунок 14"/>
          <p:cNvPicPr/>
          <p:nvPr/>
        </p:nvPicPr>
        <p:blipFill rotWithShape="1">
          <a:blip r:embed="rId6"/>
          <a:srcRect l="41041" t="46557" r="51215" b="39669"/>
          <a:stretch/>
        </p:blipFill>
        <p:spPr bwMode="auto">
          <a:xfrm>
            <a:off x="179511" y="450056"/>
            <a:ext cx="971600" cy="950241"/>
          </a:xfrm>
          <a:prstGeom prst="rect">
            <a:avLst/>
          </a:prstGeom>
          <a:ln>
            <a:solidFill>
              <a:schemeClr val="tx1"/>
            </a:solidFill>
          </a:ln>
          <a:extLst>
            <a:ext uri="{53640926-AAD7-44D8-BBD7-CCE9431645EC}">
              <a14:shadowObscured xmlns:a14="http://schemas.microsoft.com/office/drawing/2010/main"/>
            </a:ext>
          </a:extLst>
        </p:spPr>
      </p:pic>
      <p:pic>
        <p:nvPicPr>
          <p:cNvPr id="17" name="Picture 2" descr="File:Seal of NWPU.pn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8384" y="38516"/>
            <a:ext cx="1115616" cy="1096844"/>
          </a:xfrm>
          <a:prstGeom prst="rect">
            <a:avLst/>
          </a:prstGeom>
          <a:solidFill>
            <a:schemeClr val="bg1"/>
          </a:solidFill>
          <a:ln>
            <a:solidFill>
              <a:schemeClr val="accent1"/>
            </a:solidFill>
          </a:ln>
          <a:extLst/>
        </p:spPr>
      </p:pic>
      <p:pic>
        <p:nvPicPr>
          <p:cNvPr id="19" name="Рисунок 18" descr="C:\Users\Mikhail\Desktop\SGF\mailservice.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97624" y="340340"/>
            <a:ext cx="6139815" cy="795020"/>
          </a:xfrm>
          <a:prstGeom prst="rect">
            <a:avLst/>
          </a:prstGeom>
          <a:noFill/>
          <a:ln>
            <a:solidFill>
              <a:schemeClr val="tx1"/>
            </a:solidFill>
          </a:ln>
        </p:spPr>
      </p:pic>
      <p:pic>
        <p:nvPicPr>
          <p:cNvPr id="20" name="Рисунок 19"/>
          <p:cNvPicPr/>
          <p:nvPr/>
        </p:nvPicPr>
        <p:blipFill>
          <a:blip r:embed="rId10">
            <a:lum/>
            <a:alphaModFix/>
          </a:blip>
          <a:srcRect l="16571" t="27826" r="36349" b="25897"/>
          <a:stretch>
            <a:fillRect/>
          </a:stretch>
        </p:blipFill>
        <p:spPr>
          <a:xfrm>
            <a:off x="179511" y="3356992"/>
            <a:ext cx="4630103" cy="2736304"/>
          </a:xfrm>
          <a:prstGeom prst="rect">
            <a:avLst/>
          </a:prstGeom>
          <a:noFill/>
          <a:ln>
            <a:noFill/>
            <a:prstDash/>
          </a:ln>
        </p:spPr>
      </p:pic>
      <p:sp>
        <p:nvSpPr>
          <p:cNvPr id="5" name="TextBox 4"/>
          <p:cNvSpPr txBox="1"/>
          <p:nvPr/>
        </p:nvSpPr>
        <p:spPr>
          <a:xfrm>
            <a:off x="5868144" y="3356992"/>
            <a:ext cx="2485986" cy="738664"/>
          </a:xfrm>
          <a:prstGeom prst="rect">
            <a:avLst/>
          </a:prstGeom>
          <a:solidFill>
            <a:srgbClr val="FFFF00"/>
          </a:solidFill>
          <a:ln>
            <a:solidFill>
              <a:schemeClr val="tx1"/>
            </a:solidFill>
          </a:ln>
        </p:spPr>
        <p:txBody>
          <a:bodyPr wrap="square" rtlCol="0">
            <a:spAutoFit/>
          </a:bodyPr>
          <a:lstStyle/>
          <a:p>
            <a:pPr algn="ctr"/>
            <a:r>
              <a:rPr lang="en-US" sz="1400" b="1" dirty="0"/>
              <a:t>Potential distributions </a:t>
            </a:r>
            <a:endParaRPr lang="en-US" sz="1400" b="1" dirty="0" smtClean="0"/>
          </a:p>
          <a:p>
            <a:pPr algn="ctr"/>
            <a:r>
              <a:rPr lang="en-US" sz="1400" b="1" dirty="0" smtClean="0"/>
              <a:t>for Newton’s field and</a:t>
            </a:r>
          </a:p>
          <a:p>
            <a:pPr algn="ctr"/>
            <a:r>
              <a:rPr lang="en-US" sz="1400" b="1" dirty="0" smtClean="0"/>
              <a:t>one component Higgs’ field</a:t>
            </a:r>
            <a:endParaRPr lang="ru-RU" sz="1400" b="1" dirty="0"/>
          </a:p>
        </p:txBody>
      </p:sp>
    </p:spTree>
    <p:extLst>
      <p:ext uri="{BB962C8B-B14F-4D97-AF65-F5344CB8AC3E}">
        <p14:creationId xmlns:p14="http://schemas.microsoft.com/office/powerpoint/2010/main" val="205781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Рисунок 140"/>
          <p:cNvPicPr/>
          <p:nvPr/>
        </p:nvPicPr>
        <p:blipFill rotWithShape="1">
          <a:blip r:embed="rId3"/>
          <a:srcRect l="30916" t="20516" r="31153" b="28087"/>
          <a:stretch/>
        </p:blipFill>
        <p:spPr bwMode="auto">
          <a:xfrm>
            <a:off x="7149496" y="4823829"/>
            <a:ext cx="1777592" cy="1605948"/>
          </a:xfrm>
          <a:prstGeom prst="rect">
            <a:avLst/>
          </a:prstGeom>
          <a:ln>
            <a:solidFill>
              <a:schemeClr val="accent1"/>
            </a:solidFill>
          </a:ln>
          <a:extLst>
            <a:ext uri="{53640926-AAD7-44D8-BBD7-CCE9431645EC}">
              <a14:shadowObscured xmlns:a14="http://schemas.microsoft.com/office/drawing/2010/main"/>
            </a:ext>
          </a:extLst>
        </p:spPr>
      </p:pic>
      <p:sp>
        <p:nvSpPr>
          <p:cNvPr id="2" name="TextBox 1"/>
          <p:cNvSpPr txBox="1"/>
          <p:nvPr/>
        </p:nvSpPr>
        <p:spPr>
          <a:xfrm>
            <a:off x="269180" y="156036"/>
            <a:ext cx="8568953" cy="3970318"/>
          </a:xfrm>
          <a:prstGeom prst="rect">
            <a:avLst/>
          </a:prstGeom>
          <a:noFill/>
        </p:spPr>
        <p:txBody>
          <a:bodyPr wrap="square" rtlCol="0">
            <a:spAutoFit/>
          </a:bodyPr>
          <a:lstStyle/>
          <a:p>
            <a:pPr algn="ctr"/>
            <a:r>
              <a:rPr lang="en-US" sz="2000" b="1" dirty="0"/>
              <a:t>Conservation laws </a:t>
            </a:r>
            <a:r>
              <a:rPr lang="en-US" sz="2000" b="1" dirty="0" smtClean="0"/>
              <a:t>of </a:t>
            </a:r>
            <a:r>
              <a:rPr lang="en-US" sz="2000" b="1" dirty="0"/>
              <a:t>condensed matter </a:t>
            </a:r>
          </a:p>
          <a:p>
            <a:r>
              <a:rPr lang="en-US" dirty="0" smtClean="0"/>
              <a:t>The </a:t>
            </a:r>
            <a:r>
              <a:rPr lang="en-US" dirty="0"/>
              <a:t>integral conservation laws </a:t>
            </a:r>
            <a:r>
              <a:rPr lang="en-US" dirty="0" smtClean="0"/>
              <a:t>for </a:t>
            </a:r>
            <a:r>
              <a:rPr lang="en-US" dirty="0"/>
              <a:t>the volume ω(t) with the boundary γ(t) </a:t>
            </a:r>
            <a:endParaRPr lang="en-US" dirty="0" smtClean="0"/>
          </a:p>
          <a:p>
            <a:endParaRPr lang="ru-RU" dirty="0"/>
          </a:p>
          <a:p>
            <a:r>
              <a:rPr lang="ru-RU" dirty="0"/>
              <a:t> </a:t>
            </a:r>
          </a:p>
          <a:p>
            <a:r>
              <a:rPr lang="en-US" dirty="0" smtClean="0"/>
              <a:t>     </a:t>
            </a:r>
            <a:endParaRPr lang="ru-RU" dirty="0" smtClean="0"/>
          </a:p>
          <a:p>
            <a:endParaRPr lang="ru-RU" dirty="0"/>
          </a:p>
          <a:p>
            <a:endParaRPr lang="ru-RU" dirty="0" smtClean="0"/>
          </a:p>
          <a:p>
            <a:endParaRPr lang="en-US" dirty="0"/>
          </a:p>
          <a:p>
            <a:r>
              <a:rPr lang="en-US" dirty="0" smtClean="0"/>
              <a:t>where</a:t>
            </a:r>
            <a:r>
              <a:rPr lang="en-US" i="1" dirty="0" smtClean="0"/>
              <a:t> </a:t>
            </a:r>
            <a:r>
              <a:rPr lang="en-US" i="1" dirty="0"/>
              <a:t>k = n, </a:t>
            </a:r>
            <a:r>
              <a:rPr lang="en-US" i="1" dirty="0" smtClean="0"/>
              <a:t>I and e</a:t>
            </a:r>
            <a:r>
              <a:rPr lang="ru-RU" i="1" dirty="0" smtClean="0"/>
              <a:t> –</a:t>
            </a:r>
            <a:r>
              <a:rPr lang="en-US" i="1" dirty="0" smtClean="0"/>
              <a:t> </a:t>
            </a:r>
            <a:r>
              <a:rPr lang="en-US" dirty="0" smtClean="0"/>
              <a:t>neutral, positive and negative medium components</a:t>
            </a:r>
            <a:r>
              <a:rPr lang="en-US" i="1" dirty="0" smtClean="0"/>
              <a:t> </a:t>
            </a:r>
            <a:r>
              <a:rPr lang="en-US" dirty="0"/>
              <a:t>and </a:t>
            </a:r>
            <a:r>
              <a:rPr lang="en-US" i="1" dirty="0"/>
              <a:t>q</a:t>
            </a:r>
            <a:r>
              <a:rPr lang="en-US" i="1" baseline="30000" dirty="0"/>
              <a:t>2</a:t>
            </a:r>
            <a:r>
              <a:rPr lang="en-US" dirty="0"/>
              <a:t> - the square of </a:t>
            </a:r>
            <a:r>
              <a:rPr lang="en-US" dirty="0" smtClean="0"/>
              <a:t>velocity </a:t>
            </a:r>
            <a:r>
              <a:rPr lang="en-US" dirty="0"/>
              <a:t>vector. The system is closing by the state </a:t>
            </a:r>
            <a:r>
              <a:rPr lang="en-US" dirty="0" smtClean="0"/>
              <a:t>equations.</a:t>
            </a:r>
            <a:endParaRPr lang="ru-RU" dirty="0"/>
          </a:p>
          <a:p>
            <a:r>
              <a:rPr lang="en-US" dirty="0" smtClean="0"/>
              <a:t>For one velocity approach we </a:t>
            </a:r>
            <a:r>
              <a:rPr lang="en-US" dirty="0"/>
              <a:t>obtain the summary laws as composition of </a:t>
            </a:r>
            <a:r>
              <a:rPr lang="en-US" dirty="0" smtClean="0"/>
              <a:t>these equations in the same form. The </a:t>
            </a:r>
            <a:r>
              <a:rPr lang="en-US" dirty="0"/>
              <a:t>force field consist on the gradients pressure </a:t>
            </a:r>
            <a:r>
              <a:rPr lang="en-US" i="1" dirty="0"/>
              <a:t>p</a:t>
            </a:r>
            <a:r>
              <a:rPr lang="en-US" dirty="0"/>
              <a:t> and electric potential </a:t>
            </a:r>
            <a:r>
              <a:rPr lang="en-US" i="1" dirty="0" smtClean="0"/>
              <a:t>φ. </a:t>
            </a:r>
            <a:r>
              <a:rPr lang="en-US" dirty="0" smtClean="0"/>
              <a:t>In the steady case we obtain the </a:t>
            </a:r>
            <a:r>
              <a:rPr lang="en-US" dirty="0"/>
              <a:t>system of </a:t>
            </a:r>
            <a:r>
              <a:rPr lang="en-US" dirty="0" smtClean="0"/>
              <a:t>equations</a:t>
            </a:r>
          </a:p>
          <a:p>
            <a:r>
              <a:rPr lang="en-US" dirty="0" smtClean="0"/>
              <a:t>and have the main law in the same form for Newton's and Coulomb’s laws</a:t>
            </a:r>
            <a:endParaRPr lang="ru-RU"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954" y="1792721"/>
            <a:ext cx="2974478" cy="34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391" y="4126354"/>
            <a:ext cx="6048672" cy="83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3358655501"/>
              </p:ext>
            </p:extLst>
          </p:nvPr>
        </p:nvGraphicFramePr>
        <p:xfrm>
          <a:off x="6834497" y="4283981"/>
          <a:ext cx="2117851" cy="448816"/>
        </p:xfrm>
        <a:graphic>
          <a:graphicData uri="http://schemas.openxmlformats.org/presentationml/2006/ole">
            <mc:AlternateContent xmlns:mc="http://schemas.openxmlformats.org/markup-compatibility/2006">
              <mc:Choice xmlns:v="urn:schemas-microsoft-com:vml" Requires="v">
                <p:oleObj spid="_x0000_s5333" name="Формула" r:id="rId6" imgW="927100" imgH="241300" progId="Equation.3">
                  <p:embed/>
                </p:oleObj>
              </mc:Choice>
              <mc:Fallback>
                <p:oleObj name="Формула" r:id="rId6" imgW="927100" imgH="2413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4497" y="4283981"/>
                        <a:ext cx="2117851" cy="448816"/>
                      </a:xfrm>
                      <a:prstGeom prst="rect">
                        <a:avLst/>
                      </a:prstGeom>
                      <a:solidFill>
                        <a:srgbClr val="FFFF00"/>
                      </a:solidFill>
                      <a:ln>
                        <a:solidFill>
                          <a:schemeClr val="accent1"/>
                        </a:solidFill>
                      </a:ln>
                    </p:spPr>
                  </p:pic>
                </p:oleObj>
              </mc:Fallback>
            </mc:AlternateContent>
          </a:graphicData>
        </a:graphic>
      </p:graphicFrame>
      <p:sp>
        <p:nvSpPr>
          <p:cNvPr id="5187" name="Rectangle 1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188" name="Объект 5187"/>
          <p:cNvGraphicFramePr>
            <a:graphicFrameLocks noChangeAspect="1"/>
          </p:cNvGraphicFramePr>
          <p:nvPr>
            <p:extLst>
              <p:ext uri="{D42A27DB-BD31-4B8C-83A1-F6EECF244321}">
                <p14:modId xmlns:p14="http://schemas.microsoft.com/office/powerpoint/2010/main" val="1287242595"/>
              </p:ext>
            </p:extLst>
          </p:nvPr>
        </p:nvGraphicFramePr>
        <p:xfrm>
          <a:off x="1043608" y="836613"/>
          <a:ext cx="2359411" cy="720080"/>
        </p:xfrm>
        <a:graphic>
          <a:graphicData uri="http://schemas.openxmlformats.org/presentationml/2006/ole">
            <mc:AlternateContent xmlns:mc="http://schemas.openxmlformats.org/markup-compatibility/2006">
              <mc:Choice xmlns:v="urn:schemas-microsoft-com:vml" Requires="v">
                <p:oleObj spid="_x0000_s5334" name="Формула" r:id="rId8" imgW="1473200" imgH="457200" progId="Equation.3">
                  <p:embed/>
                </p:oleObj>
              </mc:Choice>
              <mc:Fallback>
                <p:oleObj name="Формула" r:id="rId8" imgW="1473200" imgH="457200" progId="Equation.3">
                  <p:embed/>
                  <p:pic>
                    <p:nvPicPr>
                      <p:cNvPr id="0" name="Object 1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608" y="836613"/>
                        <a:ext cx="2359411" cy="720080"/>
                      </a:xfrm>
                      <a:prstGeom prst="rect">
                        <a:avLst/>
                      </a:prstGeom>
                      <a:noFill/>
                    </p:spPr>
                  </p:pic>
                </p:oleObj>
              </mc:Fallback>
            </mc:AlternateContent>
          </a:graphicData>
        </a:graphic>
      </p:graphicFrame>
      <p:sp>
        <p:nvSpPr>
          <p:cNvPr id="5189" name="Rectangle 1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190" name="Объект 5189"/>
          <p:cNvGraphicFramePr>
            <a:graphicFrameLocks noChangeAspect="1"/>
          </p:cNvGraphicFramePr>
          <p:nvPr>
            <p:extLst>
              <p:ext uri="{D42A27DB-BD31-4B8C-83A1-F6EECF244321}">
                <p14:modId xmlns:p14="http://schemas.microsoft.com/office/powerpoint/2010/main" val="656746295"/>
              </p:ext>
            </p:extLst>
          </p:nvPr>
        </p:nvGraphicFramePr>
        <p:xfrm>
          <a:off x="4477210" y="836613"/>
          <a:ext cx="3685115" cy="720080"/>
        </p:xfrm>
        <a:graphic>
          <a:graphicData uri="http://schemas.openxmlformats.org/presentationml/2006/ole">
            <mc:AlternateContent xmlns:mc="http://schemas.openxmlformats.org/markup-compatibility/2006">
              <mc:Choice xmlns:v="urn:schemas-microsoft-com:vml" Requires="v">
                <p:oleObj spid="_x0000_s5335" name="Формула" r:id="rId10" imgW="2336800" imgH="457200" progId="Equation.3">
                  <p:embed/>
                </p:oleObj>
              </mc:Choice>
              <mc:Fallback>
                <p:oleObj name="Формула" r:id="rId10" imgW="2336800" imgH="457200" progId="Equation.3">
                  <p:embed/>
                  <p:pic>
                    <p:nvPicPr>
                      <p:cNvPr id="0" name="Object 1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7210" y="836613"/>
                        <a:ext cx="3685115" cy="720080"/>
                      </a:xfrm>
                      <a:prstGeom prst="rect">
                        <a:avLst/>
                      </a:prstGeom>
                      <a:noFill/>
                    </p:spPr>
                  </p:pic>
                </p:oleObj>
              </mc:Fallback>
            </mc:AlternateContent>
          </a:graphicData>
        </a:graphic>
      </p:graphicFrame>
      <p:sp>
        <p:nvSpPr>
          <p:cNvPr id="5191" name="Rectangle 1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192" name="Объект 5191"/>
          <p:cNvGraphicFramePr>
            <a:graphicFrameLocks noChangeAspect="1"/>
          </p:cNvGraphicFramePr>
          <p:nvPr>
            <p:extLst>
              <p:ext uri="{D42A27DB-BD31-4B8C-83A1-F6EECF244321}">
                <p14:modId xmlns:p14="http://schemas.microsoft.com/office/powerpoint/2010/main" val="1818409440"/>
              </p:ext>
            </p:extLst>
          </p:nvPr>
        </p:nvGraphicFramePr>
        <p:xfrm>
          <a:off x="627146" y="1584311"/>
          <a:ext cx="4248472" cy="719611"/>
        </p:xfrm>
        <a:graphic>
          <a:graphicData uri="http://schemas.openxmlformats.org/presentationml/2006/ole">
            <mc:AlternateContent xmlns:mc="http://schemas.openxmlformats.org/markup-compatibility/2006">
              <mc:Choice xmlns:v="urn:schemas-microsoft-com:vml" Requires="v">
                <p:oleObj spid="_x0000_s5336" name="Формула" r:id="rId12" imgW="3022600" imgH="457200" progId="Equation.3">
                  <p:embed/>
                </p:oleObj>
              </mc:Choice>
              <mc:Fallback>
                <p:oleObj name="Формула" r:id="rId12" imgW="3022600" imgH="457200" progId="Equation.3">
                  <p:embed/>
                  <p:pic>
                    <p:nvPicPr>
                      <p:cNvPr id="0" name="Object 1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7146" y="1584311"/>
                        <a:ext cx="4248472" cy="719611"/>
                      </a:xfrm>
                      <a:prstGeom prst="rect">
                        <a:avLst/>
                      </a:prstGeom>
                      <a:noFill/>
                    </p:spPr>
                  </p:pic>
                </p:oleObj>
              </mc:Fallback>
            </mc:AlternateContent>
          </a:graphicData>
        </a:graphic>
      </p:graphicFrame>
      <p:sp>
        <p:nvSpPr>
          <p:cNvPr id="5195" name="TextBox 5194"/>
          <p:cNvSpPr txBox="1"/>
          <p:nvPr/>
        </p:nvSpPr>
        <p:spPr>
          <a:xfrm>
            <a:off x="110329" y="5137114"/>
            <a:ext cx="4794980" cy="1477328"/>
          </a:xfrm>
          <a:prstGeom prst="rect">
            <a:avLst/>
          </a:prstGeom>
          <a:noFill/>
        </p:spPr>
        <p:txBody>
          <a:bodyPr wrap="square" rtlCol="0">
            <a:spAutoFit/>
          </a:bodyPr>
          <a:lstStyle/>
          <a:p>
            <a:r>
              <a:rPr lang="en-US" i="1" dirty="0"/>
              <a:t>E = mc</a:t>
            </a:r>
            <a:r>
              <a:rPr lang="en-US" i="1" baseline="30000" dirty="0"/>
              <a:t>2</a:t>
            </a:r>
            <a:r>
              <a:rPr lang="en-US" i="1" dirty="0"/>
              <a:t> = h</a:t>
            </a:r>
            <a:r>
              <a:rPr lang="ru-RU" i="1" dirty="0"/>
              <a:t>ν</a:t>
            </a:r>
            <a:r>
              <a:rPr lang="en-US" i="1" dirty="0"/>
              <a:t> = </a:t>
            </a:r>
            <a:r>
              <a:rPr lang="en-US" i="1" dirty="0" err="1" smtClean="0"/>
              <a:t>kT</a:t>
            </a:r>
            <a:r>
              <a:rPr lang="en-US" i="1" dirty="0" smtClean="0"/>
              <a:t>; </a:t>
            </a:r>
            <a:r>
              <a:rPr lang="en-US" sz="1600" i="1" dirty="0" smtClean="0"/>
              <a:t>Temperature  </a:t>
            </a:r>
            <a:r>
              <a:rPr lang="en-US" b="1" i="1" dirty="0" smtClean="0"/>
              <a:t>T</a:t>
            </a:r>
            <a:r>
              <a:rPr lang="en-US" b="1" i="1" baseline="-25000" dirty="0" smtClean="0"/>
              <a:t>0</a:t>
            </a:r>
            <a:r>
              <a:rPr lang="en-US" b="1" i="1" dirty="0" smtClean="0"/>
              <a:t>=2.735 K</a:t>
            </a:r>
            <a:r>
              <a:rPr lang="en-US" i="1" dirty="0" smtClean="0"/>
              <a:t>; </a:t>
            </a:r>
          </a:p>
          <a:p>
            <a:r>
              <a:rPr lang="en-US" sz="1600" b="1" i="1" dirty="0" smtClean="0"/>
              <a:t>State equation</a:t>
            </a:r>
            <a:r>
              <a:rPr lang="ru-RU" sz="1600" b="1" i="1" dirty="0" smtClean="0"/>
              <a:t>  </a:t>
            </a:r>
            <a:r>
              <a:rPr lang="en-US" i="1" dirty="0"/>
              <a:t>p = n∙mc</a:t>
            </a:r>
            <a:r>
              <a:rPr lang="en-US" i="1" baseline="30000" dirty="0"/>
              <a:t>2</a:t>
            </a:r>
            <a:r>
              <a:rPr lang="en-US" i="1" dirty="0"/>
              <a:t> = </a:t>
            </a:r>
            <a:r>
              <a:rPr lang="en-US" i="1" dirty="0" err="1"/>
              <a:t>n∙kT</a:t>
            </a:r>
            <a:endParaRPr lang="en-US" i="1" dirty="0"/>
          </a:p>
          <a:p>
            <a:r>
              <a:rPr lang="en-US" b="1" i="1" dirty="0" smtClean="0"/>
              <a:t>Hidden </a:t>
            </a:r>
            <a:r>
              <a:rPr lang="en-US" b="1" i="1" dirty="0"/>
              <a:t>mass </a:t>
            </a:r>
            <a:r>
              <a:rPr lang="en-US" b="1" i="1" dirty="0" smtClean="0"/>
              <a:t>boson</a:t>
            </a:r>
            <a:r>
              <a:rPr lang="en-US" i="1" dirty="0" smtClean="0"/>
              <a:t> </a:t>
            </a:r>
            <a:r>
              <a:rPr lang="en-US" i="1" dirty="0"/>
              <a:t>(classic dipole</a:t>
            </a:r>
            <a:r>
              <a:rPr lang="en-US" i="1" dirty="0" smtClean="0"/>
              <a:t>)</a:t>
            </a:r>
            <a:r>
              <a:rPr lang="en-US" dirty="0" smtClean="0"/>
              <a:t>:</a:t>
            </a:r>
            <a:r>
              <a:rPr lang="ru-RU" b="1" i="1" dirty="0" smtClean="0"/>
              <a:t> </a:t>
            </a:r>
            <a:endParaRPr lang="en-US" b="1" i="1" dirty="0" smtClean="0"/>
          </a:p>
          <a:p>
            <a:r>
              <a:rPr lang="en-US" b="1" i="1" dirty="0" smtClean="0"/>
              <a:t>m </a:t>
            </a:r>
            <a:r>
              <a:rPr lang="ru-RU" b="1" dirty="0">
                <a:sym typeface="Symbol"/>
              </a:rPr>
              <a:t></a:t>
            </a:r>
            <a:r>
              <a:rPr lang="ru-RU" dirty="0"/>
              <a:t> </a:t>
            </a:r>
            <a:r>
              <a:rPr lang="ru-RU" b="1" dirty="0"/>
              <a:t>3∙10</a:t>
            </a:r>
            <a:r>
              <a:rPr lang="ru-RU" b="1" baseline="30000" dirty="0"/>
              <a:t>-4</a:t>
            </a:r>
            <a:r>
              <a:rPr lang="en-US" b="1" baseline="30000" dirty="0"/>
              <a:t> </a:t>
            </a:r>
            <a:r>
              <a:rPr lang="en-US" b="1" i="1" dirty="0" err="1" smtClean="0"/>
              <a:t>eV</a:t>
            </a:r>
            <a:r>
              <a:rPr lang="en-US" b="1" i="1" dirty="0" smtClean="0"/>
              <a:t>;   </a:t>
            </a:r>
            <a:r>
              <a:rPr lang="en-US" b="1" i="1" dirty="0"/>
              <a:t>q = 5∙10</a:t>
            </a:r>
            <a:r>
              <a:rPr lang="en-US" b="1" i="1" baseline="30000" dirty="0"/>
              <a:t>-29</a:t>
            </a:r>
            <a:r>
              <a:rPr lang="en-US" b="1" i="1" dirty="0"/>
              <a:t> </a:t>
            </a:r>
            <a:r>
              <a:rPr lang="en-US" b="1" i="1" dirty="0" smtClean="0"/>
              <a:t>C;</a:t>
            </a:r>
            <a:endParaRPr lang="ru-RU" b="1" i="1" dirty="0"/>
          </a:p>
          <a:p>
            <a:endParaRPr lang="ru-RU" dirty="0"/>
          </a:p>
        </p:txBody>
      </p:sp>
      <p:pic>
        <p:nvPicPr>
          <p:cNvPr id="14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05309" y="4823829"/>
            <a:ext cx="2102356" cy="160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96" name="TextBox 5195"/>
          <p:cNvSpPr txBox="1"/>
          <p:nvPr/>
        </p:nvSpPr>
        <p:spPr>
          <a:xfrm>
            <a:off x="34699" y="6429776"/>
            <a:ext cx="9009582" cy="369332"/>
          </a:xfrm>
          <a:prstGeom prst="rect">
            <a:avLst/>
          </a:prstGeom>
          <a:noFill/>
        </p:spPr>
        <p:txBody>
          <a:bodyPr wrap="none" rtlCol="0">
            <a:spAutoFit/>
          </a:bodyPr>
          <a:lstStyle/>
          <a:p>
            <a:r>
              <a:rPr lang="en-US" b="1" dirty="0"/>
              <a:t>Polarized space </a:t>
            </a:r>
            <a:r>
              <a:rPr lang="en-US" b="1" dirty="0" smtClean="0"/>
              <a:t>with </a:t>
            </a:r>
            <a:r>
              <a:rPr lang="en-US" b="1" dirty="0"/>
              <a:t>screening </a:t>
            </a:r>
            <a:r>
              <a:rPr lang="en-US" b="1" dirty="0" smtClean="0"/>
              <a:t>: p</a:t>
            </a:r>
            <a:r>
              <a:rPr lang="en-US" dirty="0" smtClean="0"/>
              <a:t>otential distributions for spherical and cylindrical</a:t>
            </a:r>
            <a:endParaRPr lang="ru-RU" dirty="0"/>
          </a:p>
        </p:txBody>
      </p:sp>
    </p:spTree>
    <p:extLst>
      <p:ext uri="{BB962C8B-B14F-4D97-AF65-F5344CB8AC3E}">
        <p14:creationId xmlns:p14="http://schemas.microsoft.com/office/powerpoint/2010/main" val="3173956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4047" y="140632"/>
            <a:ext cx="2004921" cy="2941115"/>
          </a:xfrm>
          <a:prstGeom prst="rect">
            <a:avLst/>
          </a:prstGeom>
          <a:noFill/>
          <a:ln>
            <a:noFill/>
          </a:ln>
        </p:spPr>
      </p:pic>
      <p:pic>
        <p:nvPicPr>
          <p:cNvPr id="9" name="Рисунок 8"/>
          <p:cNvPicPr/>
          <p:nvPr/>
        </p:nvPicPr>
        <p:blipFill rotWithShape="1">
          <a:blip r:embed="rId5"/>
          <a:srcRect l="12544" t="50964" r="67632" b="37741"/>
          <a:stretch/>
        </p:blipFill>
        <p:spPr bwMode="auto">
          <a:xfrm>
            <a:off x="755007" y="1118626"/>
            <a:ext cx="2559377" cy="905453"/>
          </a:xfrm>
          <a:prstGeom prst="rect">
            <a:avLst/>
          </a:prstGeom>
          <a:ln>
            <a:noFill/>
          </a:ln>
          <a:extLst>
            <a:ext uri="{53640926-AAD7-44D8-BBD7-CCE9431645EC}">
              <a14:shadowObscured xmlns:a14="http://schemas.microsoft.com/office/drawing/2010/main"/>
            </a:ext>
          </a:extLst>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119" y="2105237"/>
            <a:ext cx="2733690" cy="2157275"/>
          </a:xfrm>
          <a:prstGeom prst="rect">
            <a:avLst/>
          </a:prstGeom>
        </p:spPr>
      </p:pic>
      <p:sp>
        <p:nvSpPr>
          <p:cNvPr id="11" name="TextBox 10"/>
          <p:cNvSpPr txBox="1"/>
          <p:nvPr/>
        </p:nvSpPr>
        <p:spPr>
          <a:xfrm>
            <a:off x="183823" y="5563670"/>
            <a:ext cx="184731" cy="300082"/>
          </a:xfrm>
          <a:prstGeom prst="rect">
            <a:avLst/>
          </a:prstGeom>
          <a:noFill/>
        </p:spPr>
        <p:txBody>
          <a:bodyPr wrap="none" rtlCol="0">
            <a:spAutoFit/>
          </a:bodyPr>
          <a:lstStyle/>
          <a:p>
            <a:endParaRPr lang="ru-RU" sz="1350" dirty="0"/>
          </a:p>
        </p:txBody>
      </p:sp>
      <p:pic>
        <p:nvPicPr>
          <p:cNvPr id="13" name="Рисунок 12"/>
          <p:cNvPicPr/>
          <p:nvPr/>
        </p:nvPicPr>
        <p:blipFill rotWithShape="1">
          <a:blip r:embed="rId7"/>
          <a:srcRect l="12316" t="11571" r="45145" b="53912"/>
          <a:stretch/>
        </p:blipFill>
        <p:spPr bwMode="auto">
          <a:xfrm>
            <a:off x="685721" y="4640748"/>
            <a:ext cx="1945028" cy="1223004"/>
          </a:xfrm>
          <a:prstGeom prst="rect">
            <a:avLst/>
          </a:prstGeom>
          <a:ln>
            <a:noFill/>
          </a:ln>
          <a:extLst>
            <a:ext uri="{53640926-AAD7-44D8-BBD7-CCE9431645EC}">
              <a14:shadowObscured xmlns:a14="http://schemas.microsoft.com/office/drawing/2010/main"/>
            </a:ext>
          </a:extLst>
        </p:spPr>
      </p:pic>
      <p:pic>
        <p:nvPicPr>
          <p:cNvPr id="14" name="Рисунок 13"/>
          <p:cNvPicPr/>
          <p:nvPr/>
        </p:nvPicPr>
        <p:blipFill>
          <a:blip r:embed="rId8"/>
          <a:stretch>
            <a:fillRect/>
          </a:stretch>
        </p:blipFill>
        <p:spPr>
          <a:xfrm>
            <a:off x="152967" y="5992270"/>
            <a:ext cx="3010537" cy="739490"/>
          </a:xfrm>
          <a:prstGeom prst="rect">
            <a:avLst/>
          </a:prstGeom>
        </p:spPr>
      </p:pic>
      <p:pic>
        <p:nvPicPr>
          <p:cNvPr id="15" name="Рисунок 14"/>
          <p:cNvPicPr/>
          <p:nvPr/>
        </p:nvPicPr>
        <p:blipFill rotWithShape="1">
          <a:blip r:embed="rId9"/>
          <a:srcRect l="14867" t="20385" r="38671" b="15427"/>
          <a:stretch/>
        </p:blipFill>
        <p:spPr bwMode="auto">
          <a:xfrm>
            <a:off x="3120655" y="2226765"/>
            <a:ext cx="2675481" cy="184406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110118" y="100796"/>
            <a:ext cx="3980577" cy="369332"/>
          </a:xfrm>
          <a:prstGeom prst="rect">
            <a:avLst/>
          </a:prstGeom>
          <a:solidFill>
            <a:srgbClr val="FFFF00"/>
          </a:solidFill>
          <a:ln>
            <a:solidFill>
              <a:schemeClr val="tx1"/>
            </a:solidFill>
          </a:ln>
        </p:spPr>
        <p:txBody>
          <a:bodyPr wrap="none" rtlCol="0">
            <a:spAutoFit/>
          </a:bodyPr>
          <a:lstStyle/>
          <a:p>
            <a:r>
              <a:rPr lang="en-US" b="1" dirty="0"/>
              <a:t>String theory of condensed matter </a:t>
            </a:r>
            <a:endParaRPr lang="ru-RU" dirty="0"/>
          </a:p>
        </p:txBody>
      </p:sp>
      <p:graphicFrame>
        <p:nvGraphicFramePr>
          <p:cNvPr id="3" name="Объект 2"/>
          <p:cNvGraphicFramePr>
            <a:graphicFrameLocks noChangeAspect="1"/>
          </p:cNvGraphicFramePr>
          <p:nvPr>
            <p:extLst>
              <p:ext uri="{D42A27DB-BD31-4B8C-83A1-F6EECF244321}">
                <p14:modId xmlns:p14="http://schemas.microsoft.com/office/powerpoint/2010/main" val="1758962399"/>
              </p:ext>
            </p:extLst>
          </p:nvPr>
        </p:nvGraphicFramePr>
        <p:xfrm>
          <a:off x="3960419" y="2865723"/>
          <a:ext cx="1599499" cy="432048"/>
        </p:xfrm>
        <a:graphic>
          <a:graphicData uri="http://schemas.openxmlformats.org/presentationml/2006/ole">
            <mc:AlternateContent xmlns:mc="http://schemas.openxmlformats.org/markup-compatibility/2006">
              <mc:Choice xmlns:v="urn:schemas-microsoft-com:vml" Requires="v">
                <p:oleObj spid="_x0000_s3109" name="Формула" r:id="rId10" imgW="876300" imgH="241300" progId="Equation.3">
                  <p:embed/>
                </p:oleObj>
              </mc:Choice>
              <mc:Fallback>
                <p:oleObj name="Формула" r:id="rId10" imgW="8763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0419" y="2865723"/>
                        <a:ext cx="1599499" cy="432048"/>
                      </a:xfrm>
                      <a:prstGeom prst="rect">
                        <a:avLst/>
                      </a:prstGeom>
                      <a:noFill/>
                      <a:ln>
                        <a:noFill/>
                      </a:ln>
                      <a:extLst/>
                    </p:spPr>
                  </p:pic>
                </p:oleObj>
              </mc:Fallback>
            </mc:AlternateContent>
          </a:graphicData>
        </a:graphic>
      </p:graphicFrame>
      <p:sp>
        <p:nvSpPr>
          <p:cNvPr id="12" name="TextBox 11"/>
          <p:cNvSpPr txBox="1"/>
          <p:nvPr/>
        </p:nvSpPr>
        <p:spPr>
          <a:xfrm>
            <a:off x="3841009" y="4286147"/>
            <a:ext cx="1473801" cy="338554"/>
          </a:xfrm>
          <a:prstGeom prst="rect">
            <a:avLst/>
          </a:prstGeom>
          <a:solidFill>
            <a:srgbClr val="FFFF00"/>
          </a:solidFill>
          <a:ln>
            <a:solidFill>
              <a:schemeClr val="accent1"/>
            </a:solidFill>
          </a:ln>
        </p:spPr>
        <p:txBody>
          <a:bodyPr wrap="none" rtlCol="0">
            <a:spAutoFit/>
          </a:bodyPr>
          <a:lstStyle/>
          <a:p>
            <a:r>
              <a:rPr lang="en-US" sz="1600" dirty="0" err="1" smtClean="0"/>
              <a:t>Neuton’s</a:t>
            </a:r>
            <a:r>
              <a:rPr lang="en-US" sz="1600" dirty="0" smtClean="0"/>
              <a:t> field</a:t>
            </a:r>
            <a:endParaRPr lang="ru-RU" sz="1600" dirty="0"/>
          </a:p>
        </p:txBody>
      </p:sp>
      <p:sp>
        <p:nvSpPr>
          <p:cNvPr id="18" name="TextBox 17"/>
          <p:cNvSpPr txBox="1"/>
          <p:nvPr/>
        </p:nvSpPr>
        <p:spPr>
          <a:xfrm>
            <a:off x="1056147" y="4294488"/>
            <a:ext cx="1204176" cy="338554"/>
          </a:xfrm>
          <a:prstGeom prst="rect">
            <a:avLst/>
          </a:prstGeom>
          <a:solidFill>
            <a:srgbClr val="FFFF00"/>
          </a:solidFill>
          <a:ln>
            <a:solidFill>
              <a:schemeClr val="accent1"/>
            </a:solidFill>
          </a:ln>
        </p:spPr>
        <p:txBody>
          <a:bodyPr wrap="none" rtlCol="0">
            <a:spAutoFit/>
          </a:bodyPr>
          <a:lstStyle/>
          <a:p>
            <a:r>
              <a:rPr lang="en-US" sz="1600" dirty="0" smtClean="0"/>
              <a:t>String field</a:t>
            </a:r>
            <a:endParaRPr lang="ru-RU" sz="1600" dirty="0"/>
          </a:p>
        </p:txBody>
      </p:sp>
      <p:pic>
        <p:nvPicPr>
          <p:cNvPr id="19" name="Рисунок 18"/>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44208" y="140632"/>
            <a:ext cx="2016223" cy="2280255"/>
          </a:xfrm>
          <a:prstGeom prst="rect">
            <a:avLst/>
          </a:prstGeom>
          <a:noFill/>
          <a:ln>
            <a:noFill/>
          </a:ln>
        </p:spPr>
      </p:pic>
      <p:pic>
        <p:nvPicPr>
          <p:cNvPr id="3088"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9115" y="4916195"/>
            <a:ext cx="4430186" cy="129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890488" y="6362015"/>
            <a:ext cx="4984057" cy="307777"/>
          </a:xfrm>
          <a:prstGeom prst="rect">
            <a:avLst/>
          </a:prstGeom>
          <a:solidFill>
            <a:srgbClr val="FFFF00"/>
          </a:solidFill>
          <a:ln>
            <a:solidFill>
              <a:schemeClr val="accent1"/>
            </a:solidFill>
          </a:ln>
        </p:spPr>
        <p:txBody>
          <a:bodyPr wrap="none" rtlCol="0">
            <a:spAutoFit/>
          </a:bodyPr>
          <a:lstStyle/>
          <a:p>
            <a:r>
              <a:rPr lang="en-US" sz="1400" b="1" dirty="0"/>
              <a:t>Internal </a:t>
            </a:r>
            <a:r>
              <a:rPr lang="en-US" sz="1400" b="1" dirty="0" smtClean="0"/>
              <a:t>condensed structures </a:t>
            </a:r>
            <a:r>
              <a:rPr lang="en-US" sz="1400" b="1" dirty="0"/>
              <a:t>of Lithium 4Li, 5Li and 6Li</a:t>
            </a:r>
            <a:endParaRPr lang="ru-RU" sz="1400" b="1" dirty="0"/>
          </a:p>
        </p:txBody>
      </p:sp>
      <p:sp>
        <p:nvSpPr>
          <p:cNvPr id="21" name="TextBox 20"/>
          <p:cNvSpPr txBox="1"/>
          <p:nvPr/>
        </p:nvSpPr>
        <p:spPr>
          <a:xfrm>
            <a:off x="6300192" y="2420887"/>
            <a:ext cx="2475358" cy="523220"/>
          </a:xfrm>
          <a:prstGeom prst="rect">
            <a:avLst/>
          </a:prstGeom>
          <a:solidFill>
            <a:srgbClr val="FFFF00"/>
          </a:solidFill>
          <a:ln>
            <a:solidFill>
              <a:schemeClr val="accent1"/>
            </a:solidFill>
          </a:ln>
        </p:spPr>
        <p:txBody>
          <a:bodyPr wrap="none" rtlCol="0">
            <a:spAutoFit/>
          </a:bodyPr>
          <a:lstStyle/>
          <a:p>
            <a:r>
              <a:rPr lang="en-US" sz="1400" dirty="0"/>
              <a:t>Scheme of proton screening </a:t>
            </a:r>
            <a:endParaRPr lang="en-US" sz="1400" dirty="0" smtClean="0"/>
          </a:p>
          <a:p>
            <a:pPr algn="ctr"/>
            <a:r>
              <a:rPr lang="en-US" sz="1400" dirty="0" smtClean="0"/>
              <a:t>two </a:t>
            </a:r>
            <a:r>
              <a:rPr lang="en-US" sz="1400" dirty="0"/>
              <a:t>layer space</a:t>
            </a:r>
            <a:endParaRPr lang="ru-RU" sz="1400" dirty="0"/>
          </a:p>
        </p:txBody>
      </p:sp>
      <p:sp>
        <p:nvSpPr>
          <p:cNvPr id="22" name="TextBox 21"/>
          <p:cNvSpPr txBox="1"/>
          <p:nvPr/>
        </p:nvSpPr>
        <p:spPr>
          <a:xfrm>
            <a:off x="3890488" y="2168314"/>
            <a:ext cx="1739362" cy="523220"/>
          </a:xfrm>
          <a:prstGeom prst="rect">
            <a:avLst/>
          </a:prstGeom>
          <a:solidFill>
            <a:srgbClr val="FFFF00"/>
          </a:solidFill>
          <a:ln>
            <a:solidFill>
              <a:schemeClr val="accent1"/>
            </a:solidFill>
          </a:ln>
        </p:spPr>
        <p:txBody>
          <a:bodyPr wrap="square" rtlCol="0">
            <a:spAutoFit/>
          </a:bodyPr>
          <a:lstStyle/>
          <a:p>
            <a:r>
              <a:rPr lang="en-US" sz="1400" dirty="0" smtClean="0"/>
              <a:t>Electron screening </a:t>
            </a:r>
            <a:endParaRPr lang="en-US" sz="1400" dirty="0"/>
          </a:p>
          <a:p>
            <a:pPr algn="ctr"/>
            <a:r>
              <a:rPr lang="en-US" sz="1400" dirty="0" smtClean="0"/>
              <a:t> layer space</a:t>
            </a:r>
            <a:endParaRPr lang="ru-RU" sz="1400" dirty="0"/>
          </a:p>
        </p:txBody>
      </p:sp>
      <p:sp>
        <p:nvSpPr>
          <p:cNvPr id="23" name="TextBox 22"/>
          <p:cNvSpPr txBox="1"/>
          <p:nvPr/>
        </p:nvSpPr>
        <p:spPr>
          <a:xfrm>
            <a:off x="1213797" y="652046"/>
            <a:ext cx="1800686" cy="369332"/>
          </a:xfrm>
          <a:prstGeom prst="rect">
            <a:avLst/>
          </a:prstGeom>
          <a:noFill/>
        </p:spPr>
        <p:txBody>
          <a:bodyPr wrap="none" rtlCol="0">
            <a:spAutoFit/>
          </a:bodyPr>
          <a:lstStyle/>
          <a:p>
            <a:r>
              <a:rPr lang="en-US" dirty="0" smtClean="0"/>
              <a:t>Euler’s function</a:t>
            </a:r>
            <a:endParaRPr lang="ru-RU" dirty="0"/>
          </a:p>
        </p:txBody>
      </p:sp>
      <p:pic>
        <p:nvPicPr>
          <p:cNvPr id="3091"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0424" y="3085862"/>
            <a:ext cx="3134894" cy="120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5796136" y="4265758"/>
            <a:ext cx="3233578" cy="307777"/>
          </a:xfrm>
          <a:prstGeom prst="rect">
            <a:avLst/>
          </a:prstGeom>
          <a:solidFill>
            <a:srgbClr val="FFFF00"/>
          </a:solidFill>
          <a:ln>
            <a:solidFill>
              <a:schemeClr val="accent1"/>
            </a:solidFill>
          </a:ln>
        </p:spPr>
        <p:txBody>
          <a:bodyPr wrap="none" rtlCol="0">
            <a:spAutoFit/>
          </a:bodyPr>
          <a:lstStyle/>
          <a:p>
            <a:r>
              <a:rPr lang="en-US" sz="1400" dirty="0"/>
              <a:t>Structures for CH4 and HF2 molecules</a:t>
            </a:r>
            <a:endParaRPr lang="ru-RU" sz="1400" dirty="0"/>
          </a:p>
        </p:txBody>
      </p:sp>
    </p:spTree>
    <p:extLst>
      <p:ext uri="{BB962C8B-B14F-4D97-AF65-F5344CB8AC3E}">
        <p14:creationId xmlns:p14="http://schemas.microsoft.com/office/powerpoint/2010/main" val="3593075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5780782"/>
            <a:ext cx="8976260" cy="1077218"/>
          </a:xfrm>
          <a:prstGeom prst="rect">
            <a:avLst/>
          </a:prstGeom>
          <a:noFill/>
        </p:spPr>
        <p:txBody>
          <a:bodyPr wrap="square" rtlCol="0">
            <a:spAutoFit/>
          </a:bodyPr>
          <a:lstStyle/>
          <a:p>
            <a:pPr marL="285750" lvl="6" indent="-285750">
              <a:buFont typeface="Arial" pitchFamily="34" charset="0"/>
              <a:buChar char="•"/>
            </a:pPr>
            <a:r>
              <a:rPr lang="en-US" sz="1600" b="1" dirty="0" err="1" smtClean="0"/>
              <a:t>M.Ja</a:t>
            </a:r>
            <a:r>
              <a:rPr lang="en-US" sz="1600" b="1" dirty="0" smtClean="0"/>
              <a:t> </a:t>
            </a:r>
            <a:r>
              <a:rPr lang="en-US" sz="1600" b="1" dirty="0" err="1" smtClean="0"/>
              <a:t>Ivanov</a:t>
            </a:r>
            <a:r>
              <a:rPr lang="en-US" sz="1600" b="1" dirty="0" smtClean="0"/>
              <a:t>. Space Energy. In “Energy Conservation”, Ed. A.Z. Ahmed, INTECH, 2012, </a:t>
            </a:r>
          </a:p>
          <a:p>
            <a:pPr marL="0" lvl="6"/>
            <a:r>
              <a:rPr lang="en-US" sz="1600" b="1" dirty="0"/>
              <a:t> </a:t>
            </a:r>
            <a:r>
              <a:rPr lang="en-US" sz="1600" b="1" dirty="0" smtClean="0"/>
              <a:t>    </a:t>
            </a:r>
            <a:r>
              <a:rPr lang="en-US" sz="1600" b="1" dirty="0" err="1" smtClean="0"/>
              <a:t>pp</a:t>
            </a:r>
            <a:r>
              <a:rPr lang="en-US" sz="1600" b="1" dirty="0" smtClean="0"/>
              <a:t> 3-56. DOI: 10-5772/52493.</a:t>
            </a:r>
          </a:p>
          <a:p>
            <a:pPr marL="285750" lvl="0" indent="-285750">
              <a:buFont typeface="Arial" pitchFamily="34" charset="0"/>
              <a:buChar char="•"/>
            </a:pPr>
            <a:r>
              <a:rPr lang="en-US" sz="1600" b="1" dirty="0" smtClean="0"/>
              <a:t>Conservation </a:t>
            </a:r>
            <a:r>
              <a:rPr lang="en-US" sz="1600" b="1" dirty="0"/>
              <a:t>Laws in Modern Physics with Technical Applications. Ed. </a:t>
            </a:r>
            <a:r>
              <a:rPr lang="en-US" sz="1600" b="1" dirty="0" err="1"/>
              <a:t>M.Ja</a:t>
            </a:r>
            <a:r>
              <a:rPr lang="en-US" sz="1600" b="1" dirty="0"/>
              <a:t>. </a:t>
            </a:r>
            <a:r>
              <a:rPr lang="en-US" sz="1600" b="1" dirty="0" err="1"/>
              <a:t>Ivanov</a:t>
            </a:r>
            <a:r>
              <a:rPr lang="en-US" sz="1600" b="1" dirty="0"/>
              <a:t>. UK.BPI. DOI: 10.9734/bpi/mono/978-93-90516-71-1</a:t>
            </a:r>
            <a:r>
              <a:rPr lang="en-US" sz="1600" b="1" dirty="0" smtClean="0"/>
              <a:t>.</a:t>
            </a:r>
            <a:endParaRPr lang="ru-RU" sz="1600" b="1" dirty="0"/>
          </a:p>
        </p:txBody>
      </p:sp>
      <p:sp>
        <p:nvSpPr>
          <p:cNvPr id="2" name="TextBox 1"/>
          <p:cNvSpPr txBox="1"/>
          <p:nvPr/>
        </p:nvSpPr>
        <p:spPr>
          <a:xfrm>
            <a:off x="1" y="116632"/>
            <a:ext cx="9144000" cy="2339102"/>
          </a:xfrm>
          <a:prstGeom prst="rect">
            <a:avLst/>
          </a:prstGeom>
          <a:noFill/>
        </p:spPr>
        <p:txBody>
          <a:bodyPr wrap="square" rtlCol="0">
            <a:spAutoFit/>
          </a:bodyPr>
          <a:lstStyle/>
          <a:p>
            <a:pPr algn="ctr"/>
            <a:r>
              <a:rPr lang="en-US" b="1" dirty="0" smtClean="0"/>
              <a:t>Modeling </a:t>
            </a:r>
            <a:r>
              <a:rPr lang="en-US" b="1" dirty="0"/>
              <a:t>of electromagnetic and gravitational force </a:t>
            </a:r>
            <a:r>
              <a:rPr lang="en-US" b="1" dirty="0" smtClean="0"/>
              <a:t>fields</a:t>
            </a:r>
            <a:endParaRPr lang="en-US" b="1" dirty="0"/>
          </a:p>
          <a:p>
            <a:pPr algn="ctr"/>
            <a:r>
              <a:rPr lang="en-US" b="1" dirty="0"/>
              <a:t>Any baryonic </a:t>
            </a:r>
            <a:r>
              <a:rPr lang="en-US" b="1" dirty="0" smtClean="0"/>
              <a:t>body has </a:t>
            </a:r>
            <a:r>
              <a:rPr lang="en-US" b="1" dirty="0"/>
              <a:t>a </a:t>
            </a:r>
            <a:r>
              <a:rPr lang="en-US" b="1" dirty="0" smtClean="0"/>
              <a:t>positive small </a:t>
            </a:r>
            <a:r>
              <a:rPr lang="en-US" b="1" dirty="0"/>
              <a:t>shielded</a:t>
            </a:r>
          </a:p>
          <a:p>
            <a:pPr algn="ctr"/>
            <a:r>
              <a:rPr lang="en-US" b="1" dirty="0"/>
              <a:t>charge, which </a:t>
            </a:r>
            <a:r>
              <a:rPr lang="en-US" b="1" dirty="0" smtClean="0"/>
              <a:t>equates the </a:t>
            </a:r>
            <a:r>
              <a:rPr lang="en-US" b="1" dirty="0"/>
              <a:t>laws of Newton and </a:t>
            </a:r>
            <a:r>
              <a:rPr lang="en-US" b="1" dirty="0" smtClean="0"/>
              <a:t>Coulomb</a:t>
            </a:r>
          </a:p>
          <a:p>
            <a:pPr algn="ctr"/>
            <a:r>
              <a:rPr lang="en-US" sz="2400" b="1" i="1" dirty="0" err="1" smtClean="0"/>
              <a:t>Q</a:t>
            </a:r>
            <a:r>
              <a:rPr lang="en-US" sz="2400" b="1" i="1" baseline="-25000" dirty="0" err="1" smtClean="0"/>
              <a:t>b</a:t>
            </a:r>
            <a:r>
              <a:rPr lang="en-US" sz="2400" i="1" baseline="-25000" dirty="0" smtClean="0"/>
              <a:t>  </a:t>
            </a:r>
            <a:r>
              <a:rPr lang="en-US" sz="2400" b="1" i="1" dirty="0" smtClean="0"/>
              <a:t>~ </a:t>
            </a:r>
            <a:r>
              <a:rPr lang="ru-RU" sz="2400" b="1" i="1" dirty="0" smtClean="0"/>
              <a:t>±</a:t>
            </a:r>
            <a:r>
              <a:rPr lang="en-US" sz="2400" b="1" i="1" dirty="0" smtClean="0"/>
              <a:t> </a:t>
            </a:r>
            <a:r>
              <a:rPr lang="en-US" sz="2400" b="1" i="1" dirty="0" err="1" smtClean="0"/>
              <a:t>sqrt</a:t>
            </a:r>
            <a:r>
              <a:rPr lang="en-US" sz="2400" b="1" i="1" dirty="0" smtClean="0"/>
              <a:t> (G/k)∙M</a:t>
            </a:r>
            <a:endParaRPr lang="ru-RU" sz="2400" b="1" i="1" dirty="0" smtClean="0"/>
          </a:p>
          <a:p>
            <a:r>
              <a:rPr lang="en-US" b="1" dirty="0" smtClean="0"/>
              <a:t>The Earth: G = 6,674∙10 </a:t>
            </a:r>
            <a:r>
              <a:rPr lang="en-US" b="1" baseline="30000" dirty="0" smtClean="0"/>
              <a:t>-11 </a:t>
            </a:r>
            <a:r>
              <a:rPr lang="en-US" b="1" dirty="0" smtClean="0"/>
              <a:t>m</a:t>
            </a:r>
            <a:r>
              <a:rPr lang="en-US" b="1" baseline="30000" dirty="0" smtClean="0"/>
              <a:t>3</a:t>
            </a:r>
            <a:r>
              <a:rPr lang="en-US" b="1" dirty="0" smtClean="0"/>
              <a:t>/kg∙c</a:t>
            </a:r>
            <a:r>
              <a:rPr lang="en-US" b="1" baseline="30000" dirty="0" smtClean="0"/>
              <a:t>2</a:t>
            </a:r>
            <a:r>
              <a:rPr lang="ru-RU" b="1" baseline="30000" dirty="0" smtClean="0"/>
              <a:t> </a:t>
            </a:r>
            <a:r>
              <a:rPr lang="en-US" b="1" dirty="0" smtClean="0"/>
              <a:t>;</a:t>
            </a:r>
            <a:r>
              <a:rPr lang="ru-RU" b="1" baseline="30000" dirty="0" smtClean="0"/>
              <a:t> </a:t>
            </a:r>
            <a:r>
              <a:rPr lang="en-US" b="1" dirty="0"/>
              <a:t>k = 8,988∙10 </a:t>
            </a:r>
            <a:r>
              <a:rPr lang="en-US" sz="2000" b="1" baseline="30000" dirty="0"/>
              <a:t>9 </a:t>
            </a:r>
            <a:r>
              <a:rPr lang="en-US" sz="2000" b="1" dirty="0" smtClean="0"/>
              <a:t>N</a:t>
            </a:r>
            <a:r>
              <a:rPr lang="en-US" sz="2000" b="1" dirty="0"/>
              <a:t>∙</a:t>
            </a:r>
            <a:r>
              <a:rPr lang="en-US" sz="2000" b="1" dirty="0" smtClean="0"/>
              <a:t>m</a:t>
            </a:r>
            <a:r>
              <a:rPr lang="en-US" sz="2400" b="1" baseline="30000" dirty="0" smtClean="0"/>
              <a:t>2</a:t>
            </a:r>
            <a:r>
              <a:rPr lang="en-US" sz="2400" b="1" dirty="0" smtClean="0"/>
              <a:t>/</a:t>
            </a:r>
            <a:r>
              <a:rPr lang="en-US" b="1" dirty="0" smtClean="0"/>
              <a:t>Cu</a:t>
            </a:r>
            <a:r>
              <a:rPr lang="en-US" sz="2400" b="1" baseline="30000" dirty="0" smtClean="0"/>
              <a:t>2</a:t>
            </a:r>
            <a:r>
              <a:rPr lang="en-US" sz="2400" b="1" dirty="0" smtClean="0"/>
              <a:t>; </a:t>
            </a:r>
            <a:r>
              <a:rPr lang="en-US" b="1" dirty="0" smtClean="0"/>
              <a:t>M</a:t>
            </a:r>
            <a:r>
              <a:rPr lang="en-US" b="1" baseline="-25000" dirty="0" smtClean="0"/>
              <a:t>e</a:t>
            </a:r>
            <a:r>
              <a:rPr lang="en-US" b="1" dirty="0" smtClean="0"/>
              <a:t> =</a:t>
            </a:r>
            <a:r>
              <a:rPr lang="ru-RU" b="1" dirty="0" smtClean="0"/>
              <a:t> </a:t>
            </a:r>
            <a:r>
              <a:rPr lang="ru-RU" b="1" dirty="0"/>
              <a:t>5.97×10²⁴ </a:t>
            </a:r>
            <a:r>
              <a:rPr lang="en-US" b="1" dirty="0" smtClean="0"/>
              <a:t>kg;</a:t>
            </a:r>
            <a:endParaRPr lang="ru-RU" sz="2400" baseline="30000" dirty="0"/>
          </a:p>
          <a:p>
            <a:pPr algn="ctr"/>
            <a:r>
              <a:rPr lang="en-US" sz="2400" b="1" dirty="0" smtClean="0"/>
              <a:t> </a:t>
            </a:r>
            <a:r>
              <a:rPr lang="en-US" sz="2000" b="1" dirty="0" err="1" smtClean="0"/>
              <a:t>Gk</a:t>
            </a:r>
            <a:r>
              <a:rPr lang="en-US" sz="2000" b="1" baseline="-25000" dirty="0" smtClean="0"/>
              <a:t> </a:t>
            </a:r>
            <a:r>
              <a:rPr lang="en-US" sz="2000" b="1" dirty="0" smtClean="0"/>
              <a:t>=</a:t>
            </a:r>
            <a:r>
              <a:rPr lang="ru-RU" sz="2000" b="1" dirty="0" smtClean="0"/>
              <a:t>±</a:t>
            </a:r>
            <a:r>
              <a:rPr lang="en-US" sz="2000" b="1" dirty="0" smtClean="0"/>
              <a:t> </a:t>
            </a:r>
            <a:r>
              <a:rPr lang="en-US" sz="2000" b="1" dirty="0" err="1"/>
              <a:t>sqrt</a:t>
            </a:r>
            <a:r>
              <a:rPr lang="en-US" sz="2000" b="1" dirty="0"/>
              <a:t> (G/k</a:t>
            </a:r>
            <a:r>
              <a:rPr lang="en-US" sz="2000" b="1" dirty="0" smtClean="0"/>
              <a:t>)</a:t>
            </a:r>
            <a:r>
              <a:rPr lang="ru-RU" sz="2000" b="1" dirty="0" smtClean="0"/>
              <a:t> = </a:t>
            </a:r>
            <a:r>
              <a:rPr lang="ru-RU" sz="2000" dirty="0"/>
              <a:t>±0,8617 ∙</a:t>
            </a:r>
            <a:r>
              <a:rPr lang="ru-RU" sz="2000" dirty="0" smtClean="0"/>
              <a:t>10</a:t>
            </a:r>
            <a:r>
              <a:rPr lang="ru-RU" sz="2000" baseline="30000" dirty="0" smtClean="0"/>
              <a:t>-10</a:t>
            </a:r>
            <a:r>
              <a:rPr lang="en-US" sz="2000" dirty="0" smtClean="0"/>
              <a:t>; </a:t>
            </a:r>
            <a:r>
              <a:rPr lang="en-US" sz="2000" b="1" dirty="0" err="1" smtClean="0"/>
              <a:t>Q</a:t>
            </a:r>
            <a:r>
              <a:rPr lang="en-US" sz="2000" b="1" baseline="-25000" dirty="0" err="1" smtClean="0"/>
              <a:t>b</a:t>
            </a:r>
            <a:r>
              <a:rPr lang="en-US" sz="2000" baseline="-25000" dirty="0" smtClean="0"/>
              <a:t>  </a:t>
            </a:r>
            <a:r>
              <a:rPr lang="ru-RU" sz="2000" b="1" dirty="0" smtClean="0"/>
              <a:t>=</a:t>
            </a:r>
            <a:r>
              <a:rPr lang="en-US" sz="2000" b="1" dirty="0" smtClean="0"/>
              <a:t> </a:t>
            </a:r>
            <a:r>
              <a:rPr lang="ru-RU" sz="2000" b="1" dirty="0"/>
              <a:t>±</a:t>
            </a:r>
            <a:r>
              <a:rPr lang="en-US" sz="2000" b="1" dirty="0"/>
              <a:t> </a:t>
            </a:r>
            <a:r>
              <a:rPr lang="en-US" sz="2000" b="1" dirty="0" err="1"/>
              <a:t>sqrt</a:t>
            </a:r>
            <a:r>
              <a:rPr lang="en-US" sz="2000" b="1" dirty="0"/>
              <a:t> (G/k)∙</a:t>
            </a:r>
            <a:r>
              <a:rPr lang="en-US" sz="2000" b="1" dirty="0" smtClean="0"/>
              <a:t>M</a:t>
            </a:r>
            <a:r>
              <a:rPr lang="ru-RU" sz="2000" b="1" dirty="0" smtClean="0"/>
              <a:t> = 5,146∙10 </a:t>
            </a:r>
            <a:r>
              <a:rPr lang="ru-RU" sz="2000" b="1" baseline="30000" dirty="0" smtClean="0"/>
              <a:t>14 </a:t>
            </a:r>
            <a:r>
              <a:rPr lang="en-US" sz="2000" b="1" dirty="0" smtClean="0"/>
              <a:t>Cu;</a:t>
            </a:r>
            <a:r>
              <a:rPr lang="en-US" sz="2400" b="1" dirty="0" smtClean="0"/>
              <a:t> </a:t>
            </a:r>
          </a:p>
          <a:p>
            <a:pPr algn="ctr"/>
            <a:r>
              <a:rPr lang="en-US" b="1" dirty="0" smtClean="0"/>
              <a:t>The Earth swirling gives registries magnetic fields:   </a:t>
            </a:r>
            <a:r>
              <a:rPr lang="en-US" sz="2000" b="1" dirty="0" smtClean="0"/>
              <a:t>B = 0,5</a:t>
            </a:r>
            <a:r>
              <a:rPr lang="ru-RU" sz="2000" b="1" dirty="0" smtClean="0"/>
              <a:t> Э</a:t>
            </a:r>
            <a:r>
              <a:rPr lang="en-US" sz="2000" b="1" dirty="0" smtClean="0"/>
              <a:t> = 40 A/m.</a:t>
            </a:r>
            <a:endParaRPr lang="ru-RU" sz="2400" baseline="30000" dirty="0"/>
          </a:p>
        </p:txBody>
      </p:sp>
      <p:pic>
        <p:nvPicPr>
          <p:cNvPr id="6" name="Picture 2" descr="File:Seal of NWPU.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38516"/>
            <a:ext cx="1115616" cy="1096844"/>
          </a:xfrm>
          <a:prstGeom prst="rect">
            <a:avLst/>
          </a:prstGeom>
          <a:solidFill>
            <a:schemeClr val="bg1"/>
          </a:solidFill>
          <a:ln>
            <a:solidFill>
              <a:schemeClr val="accent1"/>
            </a:solidFill>
          </a:ln>
          <a:extLst/>
        </p:spPr>
      </p:pic>
      <p:pic>
        <p:nvPicPr>
          <p:cNvPr id="7" name="Рисунок 6"/>
          <p:cNvPicPr/>
          <p:nvPr/>
        </p:nvPicPr>
        <p:blipFill rotWithShape="1">
          <a:blip r:embed="rId4"/>
          <a:srcRect l="41041" t="46557" r="51215" b="39669"/>
          <a:stretch/>
        </p:blipFill>
        <p:spPr bwMode="auto">
          <a:xfrm>
            <a:off x="163476" y="392846"/>
            <a:ext cx="971600" cy="950241"/>
          </a:xfrm>
          <a:prstGeom prst="rect">
            <a:avLst/>
          </a:prstGeom>
          <a:ln>
            <a:solidFill>
              <a:schemeClr val="tx1"/>
            </a:solidFill>
          </a:ln>
          <a:extLst>
            <a:ext uri="{53640926-AAD7-44D8-BBD7-CCE9431645EC}">
              <a14:shadowObscured xmlns:a14="http://schemas.microsoft.com/office/drawing/2010/main"/>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86" y="49946"/>
            <a:ext cx="12382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5700" y="2463601"/>
            <a:ext cx="8967802" cy="3293209"/>
          </a:xfrm>
          <a:prstGeom prst="rect">
            <a:avLst/>
          </a:prstGeom>
          <a:solidFill>
            <a:srgbClr val="FFFF00"/>
          </a:solidFill>
        </p:spPr>
        <p:txBody>
          <a:bodyPr wrap="square" rtlCol="0">
            <a:spAutoFit/>
          </a:bodyPr>
          <a:lstStyle/>
          <a:p>
            <a:pPr marL="342900" lvl="0" indent="-342900" algn="just">
              <a:buFont typeface="Wingdings" pitchFamily="2" charset="2"/>
              <a:buChar char="Ø"/>
            </a:pPr>
            <a:r>
              <a:rPr lang="en-US" sz="1600" dirty="0"/>
              <a:t>String gravity is based on the fundamental difference in the structure of the polarized spaces of the proton and electron that form the neutron. The total polarized space of the neutron has an uncompensated part, which causes, firstly, the excess of the neutron mass of the total mass of the proton and electron, and, secondly, the presence of a residual charge and an </a:t>
            </a:r>
            <a:r>
              <a:rPr lang="en-US" sz="1600" dirty="0" smtClean="0"/>
              <a:t>electric </a:t>
            </a:r>
            <a:r>
              <a:rPr lang="en-US" sz="1600" dirty="0"/>
              <a:t>potential </a:t>
            </a:r>
            <a:r>
              <a:rPr lang="en-US" sz="1600" dirty="0" smtClean="0"/>
              <a:t>of </a:t>
            </a:r>
            <a:r>
              <a:rPr lang="en-US" sz="1600" dirty="0"/>
              <a:t>interaction </a:t>
            </a:r>
            <a:r>
              <a:rPr lang="en-US" sz="1600" dirty="0" smtClean="0"/>
              <a:t>for </a:t>
            </a:r>
            <a:r>
              <a:rPr lang="en-US" sz="1600" dirty="0"/>
              <a:t>each body </a:t>
            </a:r>
            <a:r>
              <a:rPr lang="en-US" sz="1600" dirty="0" smtClean="0"/>
              <a:t>from </a:t>
            </a:r>
            <a:r>
              <a:rPr lang="en-US" sz="1600" dirty="0"/>
              <a:t>baryonic matter</a:t>
            </a:r>
            <a:r>
              <a:rPr lang="en-US" sz="1600" dirty="0" smtClean="0"/>
              <a:t>.</a:t>
            </a:r>
          </a:p>
          <a:p>
            <a:pPr marL="342900" indent="-342900" algn="just">
              <a:buFont typeface="Wingdings" pitchFamily="2" charset="2"/>
              <a:buChar char="Ø"/>
            </a:pPr>
            <a:r>
              <a:rPr lang="en-US" sz="1600" dirty="0"/>
              <a:t>The elementary particle of physical vacuum is a classical dipole with known properties, which allows these dipoles to form micro strings of various lengths. Micro strings are capable of creating local concentrations of positive or negative charge and are carriers of electromagnetic waves</a:t>
            </a:r>
            <a:r>
              <a:rPr lang="en-US" sz="1600" dirty="0" smtClean="0"/>
              <a:t>.</a:t>
            </a:r>
          </a:p>
          <a:p>
            <a:pPr marL="285750" lvl="0" indent="-285750" algn="just">
              <a:buFont typeface="Wingdings" pitchFamily="2" charset="2"/>
              <a:buChar char="Ø"/>
            </a:pPr>
            <a:r>
              <a:rPr lang="en-US" sz="1600" dirty="0"/>
              <a:t>The transmission of all types of interactions is determined by a combination of force fields defined by the gradients of the electric potential and the natural pressure of the medium.</a:t>
            </a:r>
            <a:endParaRPr lang="ru-RU" sz="1600" dirty="0"/>
          </a:p>
          <a:p>
            <a:pPr marL="285750" lvl="0" indent="-285750" algn="just">
              <a:buFont typeface="Wingdings" pitchFamily="2" charset="2"/>
              <a:buChar char="Ø"/>
            </a:pPr>
            <a:r>
              <a:rPr lang="en-US" sz="1600" dirty="0"/>
              <a:t>The polarization </a:t>
            </a:r>
            <a:r>
              <a:rPr lang="en-US" sz="1600" dirty="0" smtClean="0"/>
              <a:t>of physical </a:t>
            </a:r>
            <a:r>
              <a:rPr lang="en-US" sz="1600" dirty="0"/>
              <a:t>vacuum </a:t>
            </a:r>
            <a:r>
              <a:rPr lang="en-US" sz="1600" dirty="0" smtClean="0"/>
              <a:t>under </a:t>
            </a:r>
            <a:r>
              <a:rPr lang="en-US" sz="1600" dirty="0"/>
              <a:t>consideration provides Debye shielding of positive and negative point charges, balls, charged surfaces and capacitor plates</a:t>
            </a:r>
            <a:r>
              <a:rPr lang="en-US" sz="1600" dirty="0" smtClean="0"/>
              <a:t>.</a:t>
            </a:r>
            <a:endParaRPr lang="ru-RU" dirty="0"/>
          </a:p>
        </p:txBody>
      </p:sp>
    </p:spTree>
    <p:extLst>
      <p:ext uri="{BB962C8B-B14F-4D97-AF65-F5344CB8AC3E}">
        <p14:creationId xmlns:p14="http://schemas.microsoft.com/office/powerpoint/2010/main" val="455521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386</TotalTime>
  <Words>503</Words>
  <Application>Microsoft Office PowerPoint</Application>
  <PresentationFormat>Экран (4:3)</PresentationFormat>
  <Paragraphs>49</Paragraphs>
  <Slides>4</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vt:i4>
      </vt:variant>
    </vt:vector>
  </HeadingPairs>
  <TitlesOfParts>
    <vt:vector size="7" baseType="lpstr">
      <vt:lpstr>Воздушный поток</vt:lpstr>
      <vt:lpstr>Документ</vt:lpstr>
      <vt:lpstr>Формула</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Mikhail Ivanov</dc:creator>
  <cp:lastModifiedBy>Mikhail Ivanov</cp:lastModifiedBy>
  <cp:revision>37</cp:revision>
  <dcterms:created xsi:type="dcterms:W3CDTF">2021-05-06T06:10:38Z</dcterms:created>
  <dcterms:modified xsi:type="dcterms:W3CDTF">2021-05-11T11:15:04Z</dcterms:modified>
</cp:coreProperties>
</file>