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2" r:id="rId6"/>
    <p:sldId id="260" r:id="rId7"/>
    <p:sldId id="261" r:id="rId8"/>
    <p:sldId id="263" r:id="rId9"/>
    <p:sldId id="264" r:id="rId10"/>
    <p:sldId id="267" r:id="rId11"/>
    <p:sldId id="268" r:id="rId1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B2B2B2"/>
    <a:srgbClr val="202020"/>
    <a:srgbClr val="323232"/>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8" d="100"/>
          <a:sy n="78" d="100"/>
        </p:scale>
        <p:origin x="188" y="60"/>
      </p:cViewPr>
      <p:guideLst>
        <p:guide orient="horz" pos="2160"/>
        <p:guide pos="384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t>5/24/2021</a:t>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t>5/24/2021</a:t>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760FBDFE-C587-4B4C-A407-44438C67B59E}"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t>‹#›</a:t>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a:sym typeface="+mn-ea"/>
              </a:rPr>
              <a:t>Click to edit Master title style</a:t>
            </a: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dt" sz="half" idx="10"/>
          </p:nvPr>
        </p:nvSpPr>
        <p:spPr/>
        <p:txBody>
          <a:bodyPr/>
          <a:lstStyle/>
          <a:p>
            <a:fld id="{760FBDFE-C587-4B4C-A407-44438C67B59E}"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60FBDFE-C587-4B4C-A407-44438C67B59E}" type="datetimeFigureOut">
              <a:rPr lang="en-US" smtClean="0"/>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60FBDFE-C587-4B4C-A407-44438C67B59E}" type="datetimeFigureOut">
              <a:rPr lang="en-US" smtClean="0"/>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FD9D74-47D9-4702-A33C-335B63B48DBF}" type="datetimeFigureOut">
              <a:rPr lang="en-US" smtClean="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t>5/24/2021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threePt" dir="t"/>
            </a:scene3d>
          </a:bodyPr>
          <a:lstStyle/>
          <a:p>
            <a:r>
              <a:rPr lang="ru-RU" altLang="en-US" sz="36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THE PRINCIPLES OF GENERATING THE VECTOR POTENTIAL OF MAGNETIC AND ELECTRIC FIELDS (VP MEF) AND FIXING THE VARIATIONS OF THE VP MEF IN REAL TIME</a:t>
            </a:r>
          </a:p>
        </p:txBody>
      </p:sp>
      <p:sp>
        <p:nvSpPr>
          <p:cNvPr id="3" name="Подзаголовок 2"/>
          <p:cNvSpPr>
            <a:spLocks noGrp="1"/>
          </p:cNvSpPr>
          <p:nvPr>
            <p:ph type="subTitle" idx="1"/>
          </p:nvPr>
        </p:nvSpPr>
        <p:spPr/>
        <p:txBody>
          <a:bodyPr>
            <a:normAutofit lnSpcReduction="20000"/>
          </a:bodyPr>
          <a:lstStyle/>
          <a:p>
            <a:r>
              <a:rPr lang="ru-RU" altLang="en-US">
                <a:latin typeface="Times New Roman" panose="02020603050405020304" charset="0"/>
                <a:cs typeface="Times New Roman" panose="02020603050405020304" charset="0"/>
              </a:rPr>
              <a:t># EGOROV EVGENY IVANOVICH,</a:t>
            </a:r>
          </a:p>
          <a:p>
            <a:r>
              <a:rPr lang="ru-RU" altLang="en-US">
                <a:latin typeface="Times New Roman" panose="02020603050405020304" charset="0"/>
                <a:cs typeface="Times New Roman" panose="02020603050405020304" charset="0"/>
              </a:rPr>
              <a:t> ASSOCIATION OF INNOVATIVE DEVELOPMENT, </a:t>
            </a:r>
          </a:p>
          <a:p>
            <a:r>
              <a:rPr lang="ru-RU" altLang="en-US">
                <a:latin typeface="Times New Roman" panose="02020603050405020304" charset="0"/>
                <a:cs typeface="Times New Roman" panose="02020603050405020304" charset="0"/>
              </a:rPr>
              <a:t>Omsk-</a:t>
            </a:r>
            <a:r>
              <a:rPr lang="en-US" altLang="en-US">
                <a:latin typeface="Times New Roman" panose="02020603050405020304" charset="0"/>
                <a:cs typeface="Times New Roman" panose="02020603050405020304" charset="0"/>
              </a:rPr>
              <a:t>Vladivostok</a:t>
            </a:r>
            <a:r>
              <a:rPr lang="ru-RU" altLang="en-US">
                <a:latin typeface="Times New Roman" panose="02020603050405020304" charset="0"/>
                <a:cs typeface="Times New Roman" panose="02020603050405020304" charset="0"/>
              </a:rPr>
              <a:t>, Russia. </a:t>
            </a:r>
          </a:p>
          <a:p>
            <a:r>
              <a:rPr lang="ru-RU" altLang="en-US">
                <a:ln w="22225">
                  <a:solidFill>
                    <a:schemeClr val="accent2"/>
                  </a:solidFill>
                  <a:prstDash val="solid"/>
                </a:ln>
                <a:solidFill>
                  <a:srgbClr val="C00000"/>
                </a:solidFill>
                <a:effectLst/>
                <a:latin typeface="Times New Roman" panose="02020603050405020304" charset="0"/>
                <a:cs typeface="Times New Roman" panose="02020603050405020304" charset="0"/>
              </a:rPr>
              <a:t>E-mail: czl4otk9omsk@gmail.com,</a:t>
            </a:r>
            <a:r>
              <a:rPr lang="ru-RU" altLang="en-US">
                <a:latin typeface="Times New Roman" panose="02020603050405020304" charset="0"/>
                <a:cs typeface="Times New Roman" panose="02020603050405020304" charset="0"/>
              </a:rPr>
              <a:t> </a:t>
            </a:r>
            <a:r>
              <a:rPr lang="ru-RU" altLang="en-US">
                <a:solidFill>
                  <a:srgbClr val="7030A0"/>
                </a:solidFill>
                <a:effectLst>
                  <a:reflection blurRad="6350" stA="53000" endA="300" endPos="35500" dir="5400000" sy="-90000" algn="bl" rotWithShape="0"/>
                </a:effectLst>
                <a:latin typeface="Times New Roman" panose="02020603050405020304" charset="0"/>
                <a:cs typeface="Times New Roman" panose="02020603050405020304" charset="0"/>
                <a:sym typeface="+mn-ea"/>
              </a:rPr>
              <a:t>Tel. +7 913 960 79 74.</a:t>
            </a:r>
            <a:endParaRPr lang="ru-RU"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charset="0"/>
              <a:cs typeface="Times New Roman" panose="02020603050405020304" charset="0"/>
            </a:endParaRPr>
          </a:p>
          <a:p>
            <a:endParaRPr lang="ru-RU" altLang="en-US"/>
          </a:p>
          <a:p>
            <a:endParaRPr lang="ru-RU"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altLang="en-US" sz="2400">
                <a:latin typeface="Times New Roman" panose="02020603050405020304" charset="0"/>
                <a:cs typeface="Times New Roman" panose="02020603050405020304" charset="0"/>
              </a:rPr>
              <a:t>The most complete presentation and substantiation of the</a:t>
            </a:r>
            <a:r>
              <a:rPr lang="ru-RU" altLang="en-US" sz="2400" i="1">
                <a:latin typeface="Times New Roman" panose="02020603050405020304" charset="0"/>
                <a:cs typeface="Times New Roman" panose="02020603050405020304" charset="0"/>
              </a:rPr>
              <a:t> New Paradigm of Natural Science</a:t>
            </a:r>
            <a:r>
              <a:rPr lang="ru-RU" altLang="en-US" sz="2400">
                <a:latin typeface="Times New Roman" panose="02020603050405020304" charset="0"/>
                <a:cs typeface="Times New Roman" panose="02020603050405020304" charset="0"/>
              </a:rPr>
              <a:t>, which is based on the construction of Natural objects of real Nature from the Vector</a:t>
            </a:r>
            <a:r>
              <a:rPr lang="en-US" altLang="ru-RU" sz="2400">
                <a:latin typeface="Times New Roman" panose="02020603050405020304" charset="0"/>
                <a:cs typeface="Times New Roman" panose="02020603050405020304" charset="0"/>
              </a:rPr>
              <a:t>ial</a:t>
            </a:r>
            <a:r>
              <a:rPr lang="ru-RU" altLang="en-US" sz="2400">
                <a:latin typeface="Times New Roman" panose="02020603050405020304" charset="0"/>
                <a:cs typeface="Times New Roman" panose="02020603050405020304" charset="0"/>
              </a:rPr>
              <a:t> Potential of the Magnetic and Electric Fields, is in the following monograph: </a:t>
            </a:r>
          </a:p>
        </p:txBody>
      </p:sp>
      <p:pic>
        <p:nvPicPr>
          <p:cNvPr id="7" name="Замещающее содержимое 6"/>
          <p:cNvPicPr>
            <a:picLocks noGrp="1" noChangeAspect="1"/>
          </p:cNvPicPr>
          <p:nvPr>
            <p:ph idx="1"/>
          </p:nvPr>
        </p:nvPicPr>
        <p:blipFill>
          <a:blip r:embed="rId2"/>
          <a:stretch>
            <a:fillRect/>
          </a:stretch>
        </p:blipFill>
        <p:spPr>
          <a:xfrm>
            <a:off x="2051685" y="1727835"/>
            <a:ext cx="8376920" cy="48463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altLang="en-US">
                <a:latin typeface="Times New Roman" panose="02020603050405020304" charset="0"/>
                <a:cs typeface="Times New Roman" panose="02020603050405020304" charset="0"/>
              </a:rPr>
              <a:t>Thanks for attention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647700" y="0"/>
                <a:ext cx="10515600" cy="3065780"/>
              </a:xfrm>
            </p:spPr>
            <p:txBody>
              <a:bodyPr>
                <a:normAutofit/>
              </a:bodyPr>
              <a:lstStyle/>
              <a:p>
                <a:pPr algn="ctr"/>
                <a:r>
                  <a:rPr lang="en-US" altLang="ru-RU" sz="2000">
                    <a:latin typeface="Times New Roman" panose="02020603050405020304" charset="0"/>
                    <a:cs typeface="Times New Roman" panose="02020603050405020304" charset="0"/>
                  </a:rPr>
                  <a:t>In the development of the resonant quantum-mechanical approach, developing the ideas of Baurov Yu.F., Babaeva Yu.N., Ablekova V.K., (DAN, 1981.- T. 259.- No. 5.- p. 1080-1084), a device for generating a quasi-constant field of the VP MEF was created. This device is shown in the figure. On the axis of such a coil, a field of Quasi-constant Vector Potential (</a:t>
                </a:r>
                <a14:m>
                  <m:oMath xmlns:m="http://schemas.openxmlformats.org/officeDocument/2006/math">
                    <m:acc>
                      <m:accPr>
                        <m:chr m:val="⃗"/>
                        <m:ctrlPr>
                          <a:rPr lang="en-US" altLang="ru-RU" sz="2000" i="1">
                            <a:latin typeface="Cambria Math" panose="02040503050406030204" pitchFamily="18" charset="0"/>
                            <a:cs typeface="Cambria Math" panose="02040503050406030204" charset="0"/>
                          </a:rPr>
                        </m:ctrlPr>
                      </m:accPr>
                      <m:e>
                        <m:r>
                          <a:rPr lang="en-US" altLang="ru-RU" sz="2000" i="1">
                            <a:latin typeface="Cambria Math" panose="02040503050406030204" charset="0"/>
                            <a:cs typeface="Cambria Math" panose="02040503050406030204" charset="0"/>
                          </a:rPr>
                          <m:t>𝑨</m:t>
                        </m:r>
                      </m:e>
                    </m:acc>
                  </m:oMath>
                </a14:m>
                <a:r>
                  <a:rPr lang="en-US" altLang="ru-RU" sz="2000">
                    <a:latin typeface="Times New Roman" panose="02020603050405020304" charset="0"/>
                    <a:cs typeface="Times New Roman" panose="02020603050405020304" charset="0"/>
                  </a:rPr>
                  <a:t>) of the Magnetic and Electric Fields (VP MEF) is formed, which, when changing VP in space, gives a Magnetic Field (MF) (</a:t>
                </a:r>
                <a14:m>
                  <m:oMath xmlns:m="http://schemas.openxmlformats.org/officeDocument/2006/math">
                    <m:acc>
                      <m:accPr>
                        <m:chr m:val="⃗"/>
                        <m:ctrlPr>
                          <a:rPr lang="en-US" altLang="ru-RU" sz="2000" i="1">
                            <a:latin typeface="Cambria Math" panose="02040503050406030204" pitchFamily="18" charset="0"/>
                            <a:cs typeface="Cambria Math" panose="02040503050406030204" charset="0"/>
                          </a:rPr>
                        </m:ctrlPr>
                      </m:accPr>
                      <m:e>
                        <m:r>
                          <a:rPr lang="en-US" altLang="ru-RU" sz="2000" i="1">
                            <a:latin typeface="Cambria Math" panose="02040503050406030204" charset="0"/>
                            <a:cs typeface="Cambria Math" panose="02040503050406030204" charset="0"/>
                          </a:rPr>
                          <m:t>𝑯</m:t>
                        </m:r>
                      </m:e>
                    </m:acc>
                    <m:r>
                      <a:rPr lang="en-US" altLang="ru-RU" sz="2000" i="1">
                        <a:latin typeface="Cambria Math" panose="02040503050406030204" charset="0"/>
                        <a:cs typeface="Cambria Math" panose="02040503050406030204" charset="0"/>
                      </a:rPr>
                      <m:t>=</m:t>
                    </m:r>
                    <m:d>
                      <m:dPr>
                        <m:begChr m:val="["/>
                        <m:endChr m:val="]"/>
                        <m:ctrlPr>
                          <a:rPr lang="en-US" altLang="ru-RU" sz="2000" i="1">
                            <a:latin typeface="Cambria Math" panose="02040503050406030204" pitchFamily="18" charset="0"/>
                            <a:cs typeface="Cambria Math" panose="02040503050406030204" charset="0"/>
                          </a:rPr>
                        </m:ctrlPr>
                      </m:dPr>
                      <m:e>
                        <m:acc>
                          <m:accPr>
                            <m:chr m:val="⃗"/>
                            <m:ctrlPr>
                              <a:rPr lang="en-US" altLang="ru-RU" sz="2000" i="1">
                                <a:latin typeface="Cambria Math" panose="02040503050406030204" pitchFamily="18" charset="0"/>
                                <a:cs typeface="Cambria Math" panose="02040503050406030204" charset="0"/>
                              </a:rPr>
                            </m:ctrlPr>
                          </m:accPr>
                          <m:e>
                            <m:r>
                              <a:rPr lang="en-US" altLang="ru-RU" sz="2000" b="1" i="1">
                                <a:latin typeface="Cambria Math" panose="02040503050406030204" charset="0"/>
                                <a:cs typeface="Cambria Math" panose="02040503050406030204" charset="0"/>
                              </a:rPr>
                              <m:t>𝜵</m:t>
                            </m:r>
                          </m:e>
                        </m:acc>
                        <m:r>
                          <a:rPr lang="en-US" altLang="ru-RU" sz="2000" b="1" i="1">
                            <a:latin typeface="Cambria Math" panose="02040503050406030204" charset="0"/>
                            <a:cs typeface="Cambria Math" panose="02040503050406030204" charset="0"/>
                          </a:rPr>
                          <m:t>×</m:t>
                        </m:r>
                        <m:acc>
                          <m:accPr>
                            <m:chr m:val="⃗"/>
                            <m:ctrlPr>
                              <a:rPr lang="en-US" altLang="ru-RU" sz="2000" b="1" i="1">
                                <a:latin typeface="Cambria Math" panose="02040503050406030204" pitchFamily="18" charset="0"/>
                                <a:cs typeface="Cambria Math" panose="02040503050406030204" charset="0"/>
                              </a:rPr>
                            </m:ctrlPr>
                          </m:accPr>
                          <m:e>
                            <m:r>
                              <a:rPr lang="en-US" altLang="ru-RU" sz="2000" b="1" i="1">
                                <a:latin typeface="Cambria Math" panose="02040503050406030204" charset="0"/>
                                <a:cs typeface="Cambria Math" panose="02040503050406030204" charset="0"/>
                              </a:rPr>
                              <m:t>𝑨</m:t>
                            </m:r>
                          </m:e>
                        </m:acc>
                      </m:e>
                    </m:d>
                  </m:oMath>
                </a14:m>
                <a:r>
                  <a:rPr lang="en-US" altLang="ru-RU" sz="2000">
                    <a:latin typeface="Times New Roman" panose="02020603050405020304" charset="0"/>
                    <a:cs typeface="Times New Roman" panose="02020603050405020304" charset="0"/>
                  </a:rPr>
                  <a:t>), and in Time - Electric Field (EF) as </a:t>
                </a:r>
                <a14:m>
                  <m:oMath xmlns:m="http://schemas.openxmlformats.org/officeDocument/2006/math">
                    <m:acc>
                      <m:accPr>
                        <m:chr m:val="⃗"/>
                        <m:ctrlPr>
                          <a:rPr lang="en-US" altLang="ru-RU" sz="2000" i="1">
                            <a:latin typeface="Cambria Math" panose="02040503050406030204" pitchFamily="18" charset="0"/>
                            <a:cs typeface="Cambria Math" panose="02040503050406030204" charset="0"/>
                          </a:rPr>
                        </m:ctrlPr>
                      </m:accPr>
                      <m:e>
                        <m:r>
                          <a:rPr lang="en-US" altLang="ru-RU" sz="2000" i="1">
                            <a:latin typeface="Cambria Math" panose="02040503050406030204" charset="0"/>
                            <a:cs typeface="Cambria Math" panose="02040503050406030204" charset="0"/>
                          </a:rPr>
                          <m:t>𝑬</m:t>
                        </m:r>
                      </m:e>
                    </m:acc>
                    <m:r>
                      <a:rPr lang="en-US" altLang="ru-RU" sz="2000" b="1" i="1">
                        <a:latin typeface="Cambria Math" panose="02040503050406030204" charset="0"/>
                        <a:cs typeface="Cambria Math" panose="02040503050406030204" charset="0"/>
                      </a:rPr>
                      <m:t>−</m:t>
                    </m:r>
                    <m:f>
                      <m:fPr>
                        <m:ctrlPr>
                          <a:rPr lang="en-US" altLang="ru-RU" sz="2000" b="1" i="1">
                            <a:latin typeface="Cambria Math" panose="02040503050406030204" pitchFamily="18" charset="0"/>
                            <a:cs typeface="Cambria Math" panose="02040503050406030204" charset="0"/>
                          </a:rPr>
                        </m:ctrlPr>
                      </m:fPr>
                      <m:num>
                        <m:r>
                          <a:rPr lang="en-US" altLang="ru-RU" sz="2000" b="1" i="1">
                            <a:latin typeface="Cambria Math" panose="02040503050406030204" charset="0"/>
                            <a:cs typeface="Cambria Math" panose="02040503050406030204" charset="0"/>
                          </a:rPr>
                          <m:t>𝟏</m:t>
                        </m:r>
                      </m:num>
                      <m:den>
                        <m:r>
                          <a:rPr lang="en-US" altLang="ru-RU" sz="2000" b="1" i="1">
                            <a:latin typeface="Cambria Math" panose="02040503050406030204" charset="0"/>
                            <a:cs typeface="Cambria Math" panose="02040503050406030204" charset="0"/>
                          </a:rPr>
                          <m:t>𝑪</m:t>
                        </m:r>
                      </m:den>
                    </m:f>
                    <m:d>
                      <m:dPr>
                        <m:ctrlPr>
                          <a:rPr lang="en-US" altLang="ru-RU" sz="2000" b="1" i="1">
                            <a:latin typeface="Cambria Math" panose="02040503050406030204" pitchFamily="18" charset="0"/>
                            <a:cs typeface="Cambria Math" panose="02040503050406030204" charset="0"/>
                          </a:rPr>
                        </m:ctrlPr>
                      </m:dPr>
                      <m:e>
                        <m:acc>
                          <m:accPr>
                            <m:chr m:val="⃗"/>
                            <m:ctrlPr>
                              <a:rPr lang="en-US" altLang="ru-RU" sz="2000" b="1" i="1">
                                <a:latin typeface="Cambria Math" panose="02040503050406030204" pitchFamily="18" charset="0"/>
                                <a:cs typeface="Cambria Math" panose="02040503050406030204" charset="0"/>
                              </a:rPr>
                            </m:ctrlPr>
                          </m:accPr>
                          <m:e>
                            <m:r>
                              <a:rPr lang="en-US" altLang="ru-RU" sz="2000" b="1" i="1">
                                <a:latin typeface="Cambria Math" panose="02040503050406030204" charset="0"/>
                                <a:cs typeface="Cambria Math" panose="02040503050406030204" charset="0"/>
                              </a:rPr>
                              <m:t>𝜵</m:t>
                            </m:r>
                          </m:e>
                        </m:acc>
                        <m:r>
                          <a:rPr lang="en-US" altLang="ru-RU" sz="2000" b="1" i="1">
                            <a:latin typeface="Cambria Math" panose="02040503050406030204" charset="0"/>
                            <a:cs typeface="Cambria Math" panose="02040503050406030204" charset="0"/>
                          </a:rPr>
                          <m:t>∙</m:t>
                        </m:r>
                        <m:acc>
                          <m:accPr>
                            <m:chr m:val="⃗"/>
                            <m:ctrlPr>
                              <a:rPr lang="en-US" altLang="ru-RU" sz="2000" b="1" i="1">
                                <a:latin typeface="Cambria Math" panose="02040503050406030204" pitchFamily="18" charset="0"/>
                                <a:cs typeface="Cambria Math" panose="02040503050406030204" charset="0"/>
                              </a:rPr>
                            </m:ctrlPr>
                          </m:accPr>
                          <m:e>
                            <m:r>
                              <a:rPr lang="en-US" altLang="ru-RU" sz="2000" b="1" i="1">
                                <a:latin typeface="Cambria Math" panose="02040503050406030204" charset="0"/>
                                <a:cs typeface="Cambria Math" panose="02040503050406030204" charset="0"/>
                              </a:rPr>
                              <m:t>𝑨</m:t>
                            </m:r>
                          </m:e>
                        </m:acc>
                      </m:e>
                    </m:d>
                  </m:oMath>
                </a14:m>
                <a:r>
                  <a:rPr lang="en-US" altLang="ru-RU" sz="2000">
                    <a:latin typeface="Times New Roman" panose="02020603050405020304" charset="0"/>
                    <a:cs typeface="Times New Roman" panose="02020603050405020304" charset="0"/>
                  </a:rPr>
                  <a:t>. </a:t>
                </a:r>
              </a:p>
            </p:txBody>
          </p:sp>
        </mc:Choice>
        <mc:Fallback xmlns="">
          <p:sp>
            <p:nvSpPr>
              <p:cNvPr id="2" name="Заголовок 1"/>
              <p:cNvSpPr>
                <a:spLocks noRot="1" noChangeAspect="1" noMove="1" noResize="1" noEditPoints="1" noAdjustHandles="1" noChangeArrowheads="1" noChangeShapeType="1" noTextEdit="1"/>
              </p:cNvSpPr>
              <p:nvPr>
                <p:ph type="title"/>
              </p:nvPr>
            </p:nvSpPr>
            <p:spPr>
              <a:xfrm>
                <a:off x="647700" y="0"/>
                <a:ext cx="10515600" cy="3065780"/>
              </a:xfrm>
              <a:blipFill rotWithShape="1">
                <a:blip r:embed="rId2"/>
                <a:stretch>
                  <a:fillRect/>
                </a:stretch>
              </a:blipFill>
            </p:spPr>
            <p:txBody>
              <a:bodyPr/>
              <a:lstStyle/>
              <a:p>
                <a:r>
                  <a:rPr lang="ru-RU" altLang="en-US">
                    <a:noFill/>
                  </a:rPr>
                  <a:t> </a:t>
                </a:r>
              </a:p>
            </p:txBody>
          </p:sp>
        </mc:Fallback>
      </mc:AlternateContent>
      <p:pic>
        <p:nvPicPr>
          <p:cNvPr id="4" name="Замещающее содержимое 3" descr="PICT0008 Katushka uluchshen fl"/>
          <p:cNvPicPr>
            <a:picLocks noGrp="1" noChangeAspect="1"/>
          </p:cNvPicPr>
          <p:nvPr>
            <p:ph idx="1"/>
          </p:nvPr>
        </p:nvPicPr>
        <p:blipFill>
          <a:blip r:embed="rId3"/>
          <a:stretch>
            <a:fillRect/>
          </a:stretch>
        </p:blipFill>
        <p:spPr>
          <a:xfrm>
            <a:off x="3059430" y="2395855"/>
            <a:ext cx="6471920" cy="41821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just"/>
            <a:r>
              <a:rPr lang="ru-RU" altLang="en-US" sz="2400" b="1">
                <a:latin typeface="Times New Roman" panose="02020603050405020304" charset="0"/>
                <a:cs typeface="Times New Roman" panose="02020603050405020304" charset="0"/>
              </a:rPr>
              <a:t>In 2010, it was shown that </a:t>
            </a:r>
            <a:r>
              <a:rPr lang="en-US" altLang="ru-RU" sz="2400" b="1">
                <a:latin typeface="Times New Roman" panose="02020603050405020304" charset="0"/>
                <a:cs typeface="Times New Roman" panose="02020603050405020304" charset="0"/>
              </a:rPr>
              <a:t>V</a:t>
            </a:r>
            <a:r>
              <a:rPr lang="ru-RU" altLang="en-US" sz="2400" b="1">
                <a:latin typeface="Times New Roman" panose="02020603050405020304" charset="0"/>
                <a:cs typeface="Times New Roman" panose="02020603050405020304" charset="0"/>
              </a:rPr>
              <a:t>P ME</a:t>
            </a:r>
            <a:r>
              <a:rPr lang="en-US" altLang="ru-RU" sz="2400" b="1">
                <a:latin typeface="Times New Roman" panose="02020603050405020304" charset="0"/>
                <a:cs typeface="Times New Roman" panose="02020603050405020304" charset="0"/>
              </a:rPr>
              <a:t>F</a:t>
            </a:r>
            <a:r>
              <a:rPr lang="ru-RU" altLang="en-US" sz="2400" b="1">
                <a:latin typeface="Times New Roman" panose="02020603050405020304" charset="0"/>
                <a:cs typeface="Times New Roman" panose="02020603050405020304" charset="0"/>
              </a:rPr>
              <a:t> formed by direct currents of ~ 0.1 A, flowing in devices with a characteristic size of ~ 0.1 m, reproducibly and reliably affect rather conservative characteristics such as the density of substances, the optical properties of a substance.</a:t>
            </a:r>
          </a:p>
        </p:txBody>
      </p:sp>
      <p:sp>
        <p:nvSpPr>
          <p:cNvPr id="5" name="Замещающий текст 4"/>
          <p:cNvSpPr>
            <a:spLocks noGrp="1"/>
          </p:cNvSpPr>
          <p:nvPr>
            <p:ph type="body" idx="1"/>
          </p:nvPr>
        </p:nvSpPr>
        <p:spPr>
          <a:xfrm>
            <a:off x="840105" y="1744980"/>
            <a:ext cx="5157470" cy="1036955"/>
          </a:xfrm>
        </p:spPr>
        <p:txBody>
          <a:bodyPr>
            <a:noAutofit/>
          </a:bodyPr>
          <a:lstStyle/>
          <a:p>
            <a:pPr algn="just"/>
            <a:r>
              <a:rPr lang="ru-RU" altLang="en-US" sz="2000">
                <a:latin typeface="Times New Roman" panose="02020603050405020304" charset="0"/>
                <a:cs typeface="Times New Roman" panose="02020603050405020304" charset="0"/>
              </a:rPr>
              <a:t>A-coil connection diagram. Arrows correspond to the directions of real physical quantities.</a:t>
            </a:r>
          </a:p>
        </p:txBody>
      </p:sp>
      <p:sp>
        <p:nvSpPr>
          <p:cNvPr id="7" name="Замещающий текст 6"/>
          <p:cNvSpPr>
            <a:spLocks noGrp="1"/>
          </p:cNvSpPr>
          <p:nvPr>
            <p:ph type="body" sz="quarter" idx="3"/>
          </p:nvPr>
        </p:nvSpPr>
        <p:spPr/>
        <p:txBody>
          <a:bodyPr/>
          <a:lstStyle/>
          <a:p>
            <a:pPr algn="just"/>
            <a:r>
              <a:rPr lang="en-US" altLang="ru-RU" sz="2000">
                <a:latin typeface="Times New Roman" panose="02020603050405020304" charset="0"/>
                <a:cs typeface="Times New Roman" panose="02020603050405020304" charset="0"/>
              </a:rPr>
              <a:t>                  </a:t>
            </a:r>
            <a:r>
              <a:rPr lang="ru-RU" altLang="en-US" sz="2000">
                <a:latin typeface="Times New Roman" panose="02020603050405020304" charset="0"/>
                <a:cs typeface="Times New Roman" panose="02020603050405020304" charset="0"/>
              </a:rPr>
              <a:t>Tinned sheet coils</a:t>
            </a:r>
          </a:p>
          <a:p>
            <a:pPr algn="just"/>
            <a:endParaRPr lang="ru-RU" altLang="en-US" sz="2000">
              <a:latin typeface="Times New Roman" panose="02020603050405020304" charset="0"/>
              <a:cs typeface="Times New Roman" panose="02020603050405020304" charset="0"/>
            </a:endParaRPr>
          </a:p>
        </p:txBody>
      </p:sp>
      <p:pic>
        <p:nvPicPr>
          <p:cNvPr id="11" name="Замещающее содержимое 8"/>
          <p:cNvPicPr>
            <a:picLocks noGrp="1" noChangeAspect="1"/>
          </p:cNvPicPr>
          <p:nvPr>
            <p:ph sz="half" idx="2"/>
          </p:nvPr>
        </p:nvPicPr>
        <p:blipFill>
          <a:blip r:embed="rId2"/>
          <a:stretch>
            <a:fillRect/>
          </a:stretch>
        </p:blipFill>
        <p:spPr>
          <a:xfrm>
            <a:off x="440690" y="3187065"/>
            <a:ext cx="5452745" cy="2689225"/>
          </a:xfrm>
          <a:prstGeom prst="rect">
            <a:avLst/>
          </a:prstGeom>
        </p:spPr>
      </p:pic>
      <p:pic>
        <p:nvPicPr>
          <p:cNvPr id="14" name="Замещающее содержимое 13"/>
          <p:cNvPicPr>
            <a:picLocks noGrp="1" noChangeAspect="1"/>
          </p:cNvPicPr>
          <p:nvPr>
            <p:ph sz="quarter" idx="4"/>
          </p:nvPr>
        </p:nvPicPr>
        <p:blipFill>
          <a:blip r:embed="rId3"/>
          <a:stretch>
            <a:fillRect/>
          </a:stretch>
        </p:blipFill>
        <p:spPr>
          <a:xfrm>
            <a:off x="6471285" y="2615565"/>
            <a:ext cx="4584700" cy="35744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мещающее содержимое 6"/>
          <p:cNvSpPr>
            <a:spLocks noGrp="1"/>
          </p:cNvSpPr>
          <p:nvPr>
            <p:ph sz="quarter" idx="13"/>
          </p:nvPr>
        </p:nvSpPr>
        <p:spPr>
          <a:xfrm>
            <a:off x="838200" y="551543"/>
            <a:ext cx="10515600" cy="5558971"/>
          </a:xfrm>
          <a:ln>
            <a:solidFill>
              <a:schemeClr val="tx1"/>
            </a:solidFill>
          </a:ln>
        </p:spPr>
        <p:txBody>
          <a:bodyPr>
            <a:normAutofit lnSpcReduction="10000"/>
          </a:bodyPr>
          <a:lstStyle/>
          <a:p>
            <a:pPr algn="just">
              <a:lnSpc>
                <a:spcPct val="90000"/>
              </a:lnSpc>
            </a:pPr>
            <a:r>
              <a:rPr lang="ru-RU" altLang="en-US" sz="2000" b="1">
                <a:latin typeface="Times New Roman" panose="02020603050405020304" charset="0"/>
                <a:cs typeface="Times New Roman" panose="02020603050405020304" charset="0"/>
              </a:rPr>
              <a:t> It is shown that the flow of the</a:t>
            </a:r>
            <a:r>
              <a:rPr lang="en-US" altLang="ru-RU" sz="2000" b="1">
                <a:latin typeface="Times New Roman" panose="02020603050405020304" charset="0"/>
                <a:cs typeface="Times New Roman" panose="02020603050405020304" charset="0"/>
              </a:rPr>
              <a:t>V</a:t>
            </a:r>
            <a:r>
              <a:rPr lang="ru-RU" altLang="en-US" sz="2000" b="1">
                <a:latin typeface="Times New Roman" panose="02020603050405020304" charset="0"/>
                <a:cs typeface="Times New Roman" panose="02020603050405020304" charset="0"/>
              </a:rPr>
              <a:t>P </a:t>
            </a:r>
            <a:r>
              <a:rPr lang="en-US" altLang="ru-RU" sz="2000" b="1">
                <a:latin typeface="Times New Roman" panose="02020603050405020304" charset="0"/>
                <a:cs typeface="Times New Roman" panose="02020603050405020304" charset="0"/>
              </a:rPr>
              <a:t>M</a:t>
            </a:r>
            <a:r>
              <a:rPr lang="ru-RU" altLang="en-US" sz="2000" b="1">
                <a:latin typeface="Times New Roman" panose="02020603050405020304" charset="0"/>
                <a:cs typeface="Times New Roman" panose="02020603050405020304" charset="0"/>
              </a:rPr>
              <a:t>E</a:t>
            </a:r>
            <a:r>
              <a:rPr lang="en-US" altLang="ru-RU" sz="2000" b="1">
                <a:latin typeface="Times New Roman" panose="02020603050405020304" charset="0"/>
                <a:cs typeface="Times New Roman" panose="02020603050405020304" charset="0"/>
              </a:rPr>
              <a:t>F</a:t>
            </a:r>
            <a:r>
              <a:rPr lang="ru-RU" altLang="en-US" sz="2000" b="1">
                <a:latin typeface="Times New Roman" panose="02020603050405020304" charset="0"/>
                <a:cs typeface="Times New Roman" panose="02020603050405020304" charset="0"/>
              </a:rPr>
              <a:t> permeates the Universe from the Mega</a:t>
            </a:r>
            <a:r>
              <a:rPr lang="en-US" altLang="ru-RU" sz="2000" b="1">
                <a:latin typeface="Times New Roman" panose="02020603050405020304" charset="0"/>
                <a:cs typeface="Times New Roman" panose="02020603050405020304" charset="0"/>
              </a:rPr>
              <a:t>ga</a:t>
            </a:r>
            <a:r>
              <a:rPr lang="ru-RU" altLang="en-US" sz="2000" b="1">
                <a:latin typeface="Times New Roman" panose="02020603050405020304" charset="0"/>
                <a:cs typeface="Times New Roman" panose="02020603050405020304" charset="0"/>
              </a:rPr>
              <a:t>lactic level of ~ 10 ^ 28 cM to the entities of the Planck size ~ 10 ^ -34 cM and can be described from the standpoint of classical terms and the Maxwell-Hertz-Heaviside equations, which are incomplete. For a complete description of the essence of M</a:t>
            </a:r>
            <a:r>
              <a:rPr lang="en-US" altLang="ru-RU" sz="2000" b="1">
                <a:latin typeface="Times New Roman" panose="02020603050405020304" charset="0"/>
                <a:cs typeface="Times New Roman" panose="02020603050405020304" charset="0"/>
              </a:rPr>
              <a:t>F</a:t>
            </a:r>
            <a:r>
              <a:rPr lang="ru-RU" altLang="en-US" sz="2000" b="1">
                <a:latin typeface="Times New Roman" panose="02020603050405020304" charset="0"/>
                <a:cs typeface="Times New Roman" panose="02020603050405020304" charset="0"/>
              </a:rPr>
              <a:t> and E</a:t>
            </a:r>
            <a:r>
              <a:rPr lang="en-US" altLang="ru-RU" sz="2000" b="1">
                <a:latin typeface="Times New Roman" panose="02020603050405020304" charset="0"/>
                <a:cs typeface="Times New Roman" panose="02020603050405020304" charset="0"/>
              </a:rPr>
              <a:t>F</a:t>
            </a:r>
            <a:r>
              <a:rPr lang="ru-RU" altLang="en-US" sz="2000" b="1">
                <a:latin typeface="Times New Roman" panose="02020603050405020304" charset="0"/>
                <a:cs typeface="Times New Roman" panose="02020603050405020304" charset="0"/>
              </a:rPr>
              <a:t> and their interactions and transformations in Space</a:t>
            </a:r>
            <a:r>
              <a:rPr lang="en-US" altLang="ru-RU" sz="2000" b="1">
                <a:latin typeface="Times New Roman" panose="02020603050405020304" charset="0"/>
                <a:cs typeface="Times New Roman" panose="02020603050405020304" charset="0"/>
              </a:rPr>
              <a:t> and Time</a:t>
            </a:r>
            <a:r>
              <a:rPr lang="ru-RU" altLang="en-US" sz="2000" b="1">
                <a:latin typeface="Times New Roman" panose="02020603050405020304" charset="0"/>
                <a:cs typeface="Times New Roman" panose="02020603050405020304" charset="0"/>
              </a:rPr>
              <a:t>, it is necessary to use not only complex, but also hypercomplex numbers. The Hyperbolic Analogue of the Electr</a:t>
            </a:r>
            <a:r>
              <a:rPr lang="en-US" altLang="ru-RU" sz="2000" b="1">
                <a:latin typeface="Times New Roman" panose="02020603050405020304" charset="0"/>
                <a:cs typeface="Times New Roman" panose="02020603050405020304" charset="0"/>
              </a:rPr>
              <a:t>ic and</a:t>
            </a:r>
            <a:r>
              <a:rPr lang="ru-RU" altLang="en-US" sz="2000" b="1">
                <a:latin typeface="Times New Roman" panose="02020603050405020304" charset="0"/>
                <a:cs typeface="Times New Roman" panose="02020603050405020304" charset="0"/>
              </a:rPr>
              <a:t> Magnetic Field</a:t>
            </a:r>
            <a:r>
              <a:rPr lang="en-US" altLang="ru-RU" sz="2000" b="1">
                <a:latin typeface="Times New Roman" panose="02020603050405020304" charset="0"/>
                <a:cs typeface="Times New Roman" panose="02020603050405020304" charset="0"/>
              </a:rPr>
              <a:t> by</a:t>
            </a:r>
            <a:r>
              <a:rPr lang="ru-RU" altLang="en-US" sz="2000" b="1">
                <a:latin typeface="Times New Roman" panose="02020603050405020304" charset="0"/>
                <a:cs typeface="Times New Roman" panose="02020603050405020304" charset="0"/>
              </a:rPr>
              <a:t> D.G. PAVLOV (GAEM</a:t>
            </a:r>
            <a:r>
              <a:rPr lang="en-US" altLang="ru-RU" sz="2000" b="1">
                <a:latin typeface="Times New Roman" panose="02020603050405020304" charset="0"/>
                <a:cs typeface="Times New Roman" panose="02020603050405020304" charset="0"/>
              </a:rPr>
              <a:t>P</a:t>
            </a:r>
            <a:r>
              <a:rPr lang="ru-RU" altLang="en-US" sz="2000" b="1">
                <a:latin typeface="Times New Roman" panose="02020603050405020304" charset="0"/>
                <a:cs typeface="Times New Roman" panose="02020603050405020304" charset="0"/>
              </a:rPr>
              <a:t> )</a:t>
            </a:r>
            <a:r>
              <a:rPr lang="en-US" altLang="ru-RU" sz="2000" b="1">
                <a:latin typeface="Times New Roman" panose="02020603050405020304" charset="0"/>
                <a:cs typeface="Times New Roman" panose="02020603050405020304" charset="0"/>
              </a:rPr>
              <a:t> eryse.</a:t>
            </a:r>
            <a:r>
              <a:rPr lang="ru-RU" altLang="en-US" sz="2000" b="1">
                <a:latin typeface="Times New Roman" panose="02020603050405020304" charset="0"/>
                <a:cs typeface="Times New Roman" panose="02020603050405020304" charset="0"/>
              </a:rPr>
              <a:t> </a:t>
            </a:r>
            <a:br>
              <a:rPr lang="ru-RU" altLang="en-US" sz="2000" b="1">
                <a:latin typeface="Times New Roman" panose="02020603050405020304" charset="0"/>
                <a:cs typeface="Times New Roman" panose="02020603050405020304" charset="0"/>
              </a:rPr>
            </a:br>
            <a:r>
              <a:rPr lang="ru-RU" altLang="en-US" sz="2000" b="1">
                <a:latin typeface="Times New Roman" panose="02020603050405020304" charset="0"/>
                <a:cs typeface="Times New Roman" panose="02020603050405020304" charset="0"/>
              </a:rPr>
              <a:t>This approach allows not to be limited to the spaces described by complex numbers, but also to project the phenomena of Nature onto the WHOLE PROJECTIVE PLANE, including the point ∞. It is this procedure that representatives of the Earth's Biota use in the process of representing and studying the Natural Processes surrounding them. Quasiparticles</a:t>
            </a:r>
            <a:r>
              <a:rPr lang="en-US" altLang="ru-RU" sz="2000" b="1">
                <a:latin typeface="Times New Roman" panose="02020603050405020304" charset="0"/>
                <a:cs typeface="Times New Roman" panose="02020603050405020304" charset="0"/>
              </a:rPr>
              <a:t> byuons</a:t>
            </a:r>
            <a:r>
              <a:rPr lang="ru-RU" altLang="en-US" sz="2000" b="1">
                <a:latin typeface="Times New Roman" panose="02020603050405020304" charset="0"/>
                <a:cs typeface="Times New Roman" panose="02020603050405020304" charset="0"/>
              </a:rPr>
              <a:t> are introduced</a:t>
            </a:r>
            <a:r>
              <a:rPr lang="en-US" altLang="ru-RU" sz="2000" b="1">
                <a:latin typeface="Times New Roman" panose="02020603050405020304" charset="0"/>
                <a:cs typeface="Times New Roman" panose="02020603050405020304" charset="0"/>
              </a:rPr>
              <a:t>.</a:t>
            </a:r>
            <a:r>
              <a:rPr lang="ru-RU" altLang="en-US" sz="2000" b="1">
                <a:latin typeface="Times New Roman" panose="02020603050405020304" charset="0"/>
                <a:cs typeface="Times New Roman" panose="02020603050405020304" charset="0"/>
              </a:rPr>
              <a:t> </a:t>
            </a:r>
            <a:r>
              <a:rPr lang="en-US" altLang="ru-RU" sz="2000" b="1">
                <a:latin typeface="Times New Roman" panose="02020603050405020304" charset="0"/>
                <a:cs typeface="Times New Roman" panose="02020603050405020304" charset="0"/>
              </a:rPr>
              <a:t>They</a:t>
            </a:r>
            <a:r>
              <a:rPr lang="ru-RU" altLang="en-US" sz="2000" b="1">
                <a:latin typeface="Times New Roman" panose="02020603050405020304" charset="0"/>
                <a:cs typeface="Times New Roman" panose="02020603050405020304" charset="0"/>
              </a:rPr>
              <a:t> are carriers of the </a:t>
            </a:r>
            <a:r>
              <a:rPr lang="en-US" altLang="ru-RU" sz="2000" b="1">
                <a:latin typeface="Times New Roman" panose="02020603050405020304" charset="0"/>
                <a:cs typeface="Times New Roman" panose="02020603050405020304" charset="0"/>
              </a:rPr>
              <a:t>V</a:t>
            </a:r>
            <a:r>
              <a:rPr lang="ru-RU" altLang="en-US" sz="2000" b="1">
                <a:latin typeface="Times New Roman" panose="02020603050405020304" charset="0"/>
                <a:cs typeface="Times New Roman" panose="02020603050405020304" charset="0"/>
              </a:rPr>
              <a:t>P ME</a:t>
            </a:r>
            <a:r>
              <a:rPr lang="en-US" altLang="ru-RU" sz="2000" b="1">
                <a:latin typeface="Times New Roman" panose="02020603050405020304" charset="0"/>
                <a:cs typeface="Times New Roman" panose="02020603050405020304" charset="0"/>
              </a:rPr>
              <a:t>F</a:t>
            </a:r>
            <a:r>
              <a:rPr lang="ru-RU" altLang="en-US" sz="2000" b="1">
                <a:latin typeface="Times New Roman" panose="02020603050405020304" charset="0"/>
                <a:cs typeface="Times New Roman" panose="02020603050405020304" charset="0"/>
              </a:rPr>
              <a:t>, which propagate along parallel straight lines in the sense of A.F. CHERNYAEV</a:t>
            </a:r>
            <a:r>
              <a:rPr lang="en-US" altLang="ru-RU" sz="2000" b="1">
                <a:latin typeface="Times New Roman" panose="02020603050405020304" charset="0"/>
                <a:cs typeface="Times New Roman" panose="02020603050405020304" charset="0"/>
              </a:rPr>
              <a:t>.These parallel lines lie on one-sided non-orientable surfaces, homeomorphic to a circle (MÖBIUS strip, 3D KLEIN bottle, 4D KLEIN surface). With the COMPLETE description of the Electromagnetic Wave forming by the VP MEF, it is necessary to introduce the BYUON-FINSLER TORO-SHAPED COMPONENT (BFTC) of the Electromagnetic Wave (EMW). This EMW element eliminates the problem of the giant dispersion of Maxwellian electromagnetic waves in the Physical Vacuum (PV). The full electromagnetic wave propagating in the PV looks like this: </a:t>
            </a:r>
            <a:br>
              <a:rPr lang="ru-RU" altLang="en-US" sz="2000" b="1">
                <a:latin typeface="Times New Roman" panose="02020603050405020304" charset="0"/>
                <a:cs typeface="Times New Roman" panose="02020603050405020304" charset="0"/>
              </a:rPr>
            </a:br>
            <a:r>
              <a:rPr lang="ru-RU" altLang="en-US" sz="2000" b="1">
                <a:latin typeface="Times New Roman" panose="02020603050405020304" charset="0"/>
                <a:cs typeface="Times New Roman" panose="0202060305040502030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7700" y="258445"/>
            <a:ext cx="10515600" cy="1796415"/>
          </a:xfrm>
        </p:spPr>
        <p:txBody>
          <a:bodyPr>
            <a:normAutofit/>
          </a:bodyPr>
          <a:lstStyle/>
          <a:p>
            <a:pPr algn="just"/>
            <a:r>
              <a:rPr lang="ru-RU" altLang="en-US" sz="2000">
                <a:latin typeface="Times New Roman" panose="02020603050405020304" charset="0"/>
                <a:cs typeface="Times New Roman" panose="02020603050405020304" charset="0"/>
              </a:rPr>
              <a:t>In the energetic Finsler Space with the Berwald-Moor metric, a set of minima arises in which structures can be formed, the elements of which are connected by GAEM</a:t>
            </a:r>
            <a:r>
              <a:rPr lang="en-US" altLang="ru-RU" sz="2000">
                <a:latin typeface="Times New Roman" panose="02020603050405020304" charset="0"/>
                <a:cs typeface="Times New Roman" panose="02020603050405020304" charset="0"/>
              </a:rPr>
              <a:t>P</a:t>
            </a:r>
            <a:r>
              <a:rPr lang="ru-RU" altLang="en-US" sz="2000">
                <a:latin typeface="Times New Roman" panose="02020603050405020304" charset="0"/>
                <a:cs typeface="Times New Roman" panose="02020603050405020304" charset="0"/>
              </a:rPr>
              <a:t> described by functions in hyperbolic variables, which are regions in which entities such as microlepton formations, neutrinos, and so on are formed, occupying intermediate Spaces between hadronic objects and atomic structures </a:t>
            </a:r>
          </a:p>
        </p:txBody>
      </p:sp>
      <p:pic>
        <p:nvPicPr>
          <p:cNvPr id="7" name="Замещающее содержимое 6"/>
          <p:cNvPicPr>
            <a:picLocks noGrp="1" noChangeAspect="1"/>
          </p:cNvPicPr>
          <p:nvPr>
            <p:ph idx="1"/>
          </p:nvPr>
        </p:nvPicPr>
        <p:blipFill>
          <a:blip r:embed="rId2"/>
          <a:stretch>
            <a:fillRect/>
          </a:stretch>
        </p:blipFill>
        <p:spPr>
          <a:xfrm>
            <a:off x="4404995" y="2740660"/>
            <a:ext cx="3000375" cy="29622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just"/>
            <a:r>
              <a:rPr lang="ru-RU" altLang="en-US" sz="2400" i="1">
                <a:latin typeface="Times New Roman" panose="02020603050405020304" charset="0"/>
                <a:cs typeface="Times New Roman" panose="02020603050405020304" charset="0"/>
              </a:rPr>
              <a:t>A type of EM</a:t>
            </a:r>
            <a:r>
              <a:rPr lang="en-US" altLang="ru-RU" sz="2400" i="1">
                <a:latin typeface="Times New Roman" panose="02020603050405020304" charset="0"/>
                <a:cs typeface="Times New Roman" panose="02020603050405020304" charset="0"/>
              </a:rPr>
              <a:t>W</a:t>
            </a:r>
            <a:r>
              <a:rPr lang="ru-RU" altLang="en-US" sz="2400" i="1">
                <a:latin typeface="Times New Roman" panose="02020603050405020304" charset="0"/>
                <a:cs typeface="Times New Roman" panose="02020603050405020304" charset="0"/>
              </a:rPr>
              <a:t>, including BFT</a:t>
            </a:r>
            <a:r>
              <a:rPr lang="en-US" altLang="ru-RU" sz="2400" i="1">
                <a:latin typeface="Times New Roman" panose="02020603050405020304" charset="0"/>
                <a:cs typeface="Times New Roman" panose="02020603050405020304" charset="0"/>
              </a:rPr>
              <a:t>C</a:t>
            </a:r>
            <a:r>
              <a:rPr lang="ru-RU" altLang="en-US" sz="2400" i="1">
                <a:latin typeface="Times New Roman" panose="02020603050405020304" charset="0"/>
                <a:cs typeface="Times New Roman" panose="02020603050405020304" charset="0"/>
              </a:rPr>
              <a:t>, which is not absorbed by conductive media because it contains a closed magnetic field capable of accumulating and storing cyclopean energies. In the figure, the generators are the flows of the </a:t>
            </a:r>
            <a:r>
              <a:rPr lang="en-US" altLang="ru-RU" sz="2400" i="1">
                <a:latin typeface="Times New Roman" panose="02020603050405020304" charset="0"/>
                <a:cs typeface="Times New Roman" panose="02020603050405020304" charset="0"/>
              </a:rPr>
              <a:t>V</a:t>
            </a:r>
            <a:r>
              <a:rPr lang="ru-RU" altLang="en-US" sz="2400" i="1">
                <a:latin typeface="Times New Roman" panose="02020603050405020304" charset="0"/>
                <a:cs typeface="Times New Roman" panose="02020603050405020304" charset="0"/>
              </a:rPr>
              <a:t>P ME</a:t>
            </a:r>
            <a:r>
              <a:rPr lang="en-US" altLang="ru-RU" sz="2400" i="1">
                <a:latin typeface="Times New Roman" panose="02020603050405020304" charset="0"/>
                <a:cs typeface="Times New Roman" panose="02020603050405020304" charset="0"/>
              </a:rPr>
              <a:t>F</a:t>
            </a:r>
            <a:r>
              <a:rPr lang="ru-RU" altLang="en-US" sz="2400" i="1">
                <a:latin typeface="Times New Roman" panose="02020603050405020304" charset="0"/>
                <a:cs typeface="Times New Roman" panose="02020603050405020304" charset="0"/>
              </a:rPr>
              <a:t> </a:t>
            </a:r>
          </a:p>
        </p:txBody>
      </p:sp>
      <p:pic>
        <p:nvPicPr>
          <p:cNvPr id="5" name="Замещающее содержимое 4"/>
          <p:cNvPicPr>
            <a:picLocks noGrp="1" noChangeAspect="1"/>
          </p:cNvPicPr>
          <p:nvPr>
            <p:ph idx="1"/>
          </p:nvPr>
        </p:nvPicPr>
        <p:blipFill>
          <a:blip r:embed="rId2"/>
          <a:stretch>
            <a:fillRect/>
          </a:stretch>
        </p:blipFill>
        <p:spPr>
          <a:xfrm>
            <a:off x="1090295" y="2172335"/>
            <a:ext cx="9629775" cy="3771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fontScale="90000"/>
              </a:bodyPr>
              <a:lstStyle/>
              <a:p>
                <a:pPr algn="just"/>
                <a:r>
                  <a:rPr lang="ru-RU" altLang="en-US" sz="2220" b="1">
                    <a:latin typeface="Times New Roman" panose="02020603050405020304" charset="0"/>
                    <a:cs typeface="Times New Roman" panose="02020603050405020304" charset="0"/>
                  </a:rPr>
                  <a:t>To register the BFT</a:t>
                </a:r>
                <a:r>
                  <a:rPr lang="en-US" altLang="ru-RU" sz="2220" b="1">
                    <a:latin typeface="Times New Roman" panose="02020603050405020304" charset="0"/>
                    <a:cs typeface="Times New Roman" panose="02020603050405020304" charset="0"/>
                  </a:rPr>
                  <a:t>C</a:t>
                </a:r>
                <a:r>
                  <a:rPr lang="ru-RU" altLang="en-US" sz="2220" b="1">
                    <a:latin typeface="Times New Roman" panose="02020603050405020304" charset="0"/>
                    <a:cs typeface="Times New Roman" panose="02020603050405020304" charset="0"/>
                  </a:rPr>
                  <a:t>, it is necessary to use devices that must have two gradients, on which the closed MF formed by the flows of the </a:t>
                </a:r>
                <a:r>
                  <a:rPr lang="en-US" altLang="ru-RU" sz="2220" b="1">
                    <a:latin typeface="Times New Roman" panose="02020603050405020304" charset="0"/>
                    <a:cs typeface="Times New Roman" panose="02020603050405020304" charset="0"/>
                  </a:rPr>
                  <a:t>V</a:t>
                </a:r>
                <a:r>
                  <a:rPr lang="ru-RU" altLang="en-US" sz="2220" b="1">
                    <a:latin typeface="Times New Roman" panose="02020603050405020304" charset="0"/>
                    <a:cs typeface="Times New Roman" panose="02020603050405020304" charset="0"/>
                  </a:rPr>
                  <a:t>P ME</a:t>
                </a:r>
                <a:r>
                  <a:rPr lang="en-US" altLang="ru-RU" sz="2220" b="1">
                    <a:latin typeface="Times New Roman" panose="02020603050405020304" charset="0"/>
                    <a:cs typeface="Times New Roman" panose="02020603050405020304" charset="0"/>
                  </a:rPr>
                  <a:t>F</a:t>
                </a:r>
                <a:r>
                  <a:rPr lang="ru-RU" altLang="en-US" sz="2220" b="1">
                    <a:latin typeface="Times New Roman" panose="02020603050405020304" charset="0"/>
                    <a:cs typeface="Times New Roman" panose="02020603050405020304" charset="0"/>
                  </a:rPr>
                  <a:t> can open under the action of the forces | </a:t>
                </a:r>
                <a14:m>
                  <m:oMath xmlns:m="http://schemas.openxmlformats.org/officeDocument/2006/math">
                    <m:acc>
                      <m:accPr>
                        <m:chr m:val="⃗"/>
                        <m:ctrlPr>
                          <a:rPr lang="en-US" altLang="ru-RU" sz="2220" b="1" i="1">
                            <a:latin typeface="Cambria Math" panose="02040503050406030204" pitchFamily="18" charset="0"/>
                            <a:cs typeface="Cambria Math" panose="02040503050406030204" charset="0"/>
                          </a:rPr>
                        </m:ctrlPr>
                      </m:accPr>
                      <m:e>
                        <m:r>
                          <a:rPr lang="en-US" altLang="ru-RU" sz="2220" b="1" i="1">
                            <a:latin typeface="Cambria Math" panose="02040503050406030204" charset="0"/>
                            <a:cs typeface="Cambria Math" panose="02040503050406030204" charset="0"/>
                          </a:rPr>
                          <m:t>𝑭</m:t>
                        </m:r>
                      </m:e>
                    </m:acc>
                  </m:oMath>
                </a14:m>
                <a:r>
                  <a:rPr lang="ru-RU" altLang="en-US" sz="2220" b="1">
                    <a:latin typeface="Times New Roman" panose="02020603050405020304" charset="0"/>
                    <a:cs typeface="Times New Roman" panose="02020603050405020304" charset="0"/>
                  </a:rPr>
                  <a:t> | ~ 2N∆A</a:t>
                </a:r>
                <a14:m>
                  <m:oMath xmlns:m="http://schemas.openxmlformats.org/officeDocument/2006/math">
                    <m:f>
                      <m:fPr>
                        <m:ctrlPr>
                          <a:rPr lang="en-US" altLang="ru-RU" sz="2220" b="1" i="1">
                            <a:latin typeface="Cambria Math" panose="02040503050406030204" pitchFamily="18" charset="0"/>
                            <a:cs typeface="Cambria Math" panose="02040503050406030204" charset="0"/>
                          </a:rPr>
                        </m:ctrlPr>
                      </m:fPr>
                      <m:num>
                        <m:r>
                          <a:rPr lang="en-US" altLang="ru-RU" sz="2220" b="1" i="1">
                            <a:latin typeface="Cambria Math" panose="02040503050406030204" charset="0"/>
                            <a:cs typeface="Cambria Math" panose="02040503050406030204" charset="0"/>
                          </a:rPr>
                          <m:t>𝝏</m:t>
                        </m:r>
                        <m:r>
                          <a:rPr lang="en-US" altLang="ru-RU" sz="2220" b="1" i="1">
                            <a:latin typeface="Cambria Math" panose="02040503050406030204" charset="0"/>
                            <a:cs typeface="Cambria Math" panose="02040503050406030204" charset="0"/>
                          </a:rPr>
                          <m:t>∆</m:t>
                        </m:r>
                        <m:r>
                          <a:rPr lang="en-US" altLang="ru-RU" sz="2220" b="1" i="1">
                            <a:latin typeface="Cambria Math" panose="02040503050406030204" charset="0"/>
                            <a:cs typeface="Cambria Math" panose="02040503050406030204" charset="0"/>
                          </a:rPr>
                          <m:t>𝑨</m:t>
                        </m:r>
                      </m:num>
                      <m:den>
                        <m:r>
                          <a:rPr lang="en-US" altLang="ru-RU" sz="2220" b="1" i="1">
                            <a:latin typeface="Cambria Math" panose="02040503050406030204" charset="0"/>
                            <a:cs typeface="Cambria Math" panose="02040503050406030204" charset="0"/>
                          </a:rPr>
                          <m:t>𝝏</m:t>
                        </m:r>
                        <m:r>
                          <a:rPr lang="en-US" altLang="ru-RU" sz="2220" b="1" i="1">
                            <a:latin typeface="Cambria Math" panose="02040503050406030204" charset="0"/>
                            <a:cs typeface="Cambria Math" panose="02040503050406030204" charset="0"/>
                          </a:rPr>
                          <m:t>𝑿</m:t>
                        </m:r>
                      </m:den>
                    </m:f>
                  </m:oMath>
                </a14:m>
                <a:r>
                  <a:rPr lang="ru-RU" altLang="en-US" sz="2220" b="1">
                    <a:latin typeface="Times New Roman" panose="02020603050405020304" charset="0"/>
                    <a:cs typeface="Times New Roman" panose="02020603050405020304" charset="0"/>
                  </a:rPr>
                  <a:t>, where N is the number of stable elementary particles that have fallen into the area of gradients of the </a:t>
                </a:r>
                <a:r>
                  <a:rPr lang="en-US" altLang="ru-RU" sz="2220" b="1">
                    <a:latin typeface="Times New Roman" panose="02020603050405020304" charset="0"/>
                    <a:cs typeface="Times New Roman" panose="02020603050405020304" charset="0"/>
                  </a:rPr>
                  <a:t>V</a:t>
                </a:r>
                <a:r>
                  <a:rPr lang="ru-RU" altLang="en-US" sz="2220" b="1">
                    <a:latin typeface="Times New Roman" panose="02020603050405020304" charset="0"/>
                    <a:cs typeface="Times New Roman" panose="02020603050405020304" charset="0"/>
                  </a:rPr>
                  <a:t>P </a:t>
                </a:r>
                <a:r>
                  <a:rPr lang="en-US" altLang="ru-RU" sz="2220" b="1">
                    <a:latin typeface="Times New Roman" panose="02020603050405020304" charset="0"/>
                    <a:cs typeface="Times New Roman" panose="02020603050405020304" charset="0"/>
                  </a:rPr>
                  <a:t>M</a:t>
                </a:r>
                <a:r>
                  <a:rPr lang="ru-RU" altLang="en-US" sz="2220" b="1">
                    <a:latin typeface="Times New Roman" panose="02020603050405020304" charset="0"/>
                    <a:cs typeface="Times New Roman" panose="02020603050405020304" charset="0"/>
                  </a:rPr>
                  <a:t>E</a:t>
                </a:r>
                <a:r>
                  <a:rPr lang="en-US" altLang="ru-RU" sz="2220" b="1">
                    <a:latin typeface="Times New Roman" panose="02020603050405020304" charset="0"/>
                    <a:cs typeface="Times New Roman" panose="02020603050405020304" charset="0"/>
                  </a:rPr>
                  <a:t>F</a:t>
                </a:r>
                <a:r>
                  <a:rPr lang="ru-RU" altLang="en-US" sz="2220" b="1">
                    <a:latin typeface="Times New Roman" panose="02020603050405020304" charset="0"/>
                    <a:cs typeface="Times New Roman" panose="02020603050405020304" charset="0"/>
                  </a:rPr>
                  <a:t>. Shown is a site optimized for the registration of the BFT</a:t>
                </a:r>
                <a:r>
                  <a:rPr lang="en-US" altLang="ru-RU" sz="2220" b="1">
                    <a:latin typeface="Times New Roman" panose="02020603050405020304" charset="0"/>
                    <a:cs typeface="Times New Roman" panose="02020603050405020304" charset="0"/>
                  </a:rPr>
                  <a:t>C</a:t>
                </a:r>
                <a:r>
                  <a:rPr lang="ru-RU" altLang="en-US" sz="2220" b="1">
                    <a:latin typeface="Times New Roman" panose="02020603050405020304" charset="0"/>
                    <a:cs typeface="Times New Roman" panose="02020603050405020304" charset="0"/>
                  </a:rPr>
                  <a:t> </a:t>
                </a:r>
                <a:r>
                  <a:rPr lang="en-US" altLang="ru-RU" sz="2220" b="1">
                    <a:latin typeface="Times New Roman" panose="02020603050405020304" charset="0"/>
                    <a:cs typeface="Times New Roman" panose="02020603050405020304" charset="0"/>
                  </a:rPr>
                  <a:t>of the </a:t>
                </a:r>
                <a:r>
                  <a:rPr lang="ru-RU" altLang="en-US" sz="2220" b="1">
                    <a:latin typeface="Times New Roman" panose="02020603050405020304" charset="0"/>
                    <a:cs typeface="Times New Roman" panose="02020603050405020304" charset="0"/>
                  </a:rPr>
                  <a:t>relic</a:t>
                </a:r>
                <a:r>
                  <a:rPr lang="en-US" altLang="ru-RU" sz="2220" b="1">
                    <a:latin typeface="Times New Roman" panose="02020603050405020304" charset="0"/>
                    <a:cs typeface="Times New Roman" panose="02020603050405020304" charset="0"/>
                  </a:rPr>
                  <a:t>t</a:t>
                </a:r>
                <a:r>
                  <a:rPr lang="ru-RU" altLang="en-US" sz="2220" b="1">
                    <a:latin typeface="Times New Roman" panose="02020603050405020304" charset="0"/>
                    <a:cs typeface="Times New Roman" panose="02020603050405020304" charset="0"/>
                  </a:rPr>
                  <a:t> radiation.</a:t>
                </a:r>
              </a:p>
            </p:txBody>
          </p:sp>
        </mc:Choice>
        <mc:Fallback xmlns="">
          <p:sp>
            <p:nvSpPr>
              <p:cNvPr id="2" name="Заголовок 1"/>
              <p:cNvSpPr>
                <a:spLocks noRot="1" noChangeAspect="1" noMove="1" noResize="1" noEditPoints="1" noAdjustHandles="1" noChangeArrowheads="1" noChangeShapeType="1" noTextEdit="1"/>
              </p:cNvSpPr>
              <p:nvPr>
                <p:ph type="title"/>
              </p:nvPr>
            </p:nvSpPr>
            <p:spPr>
              <a:blipFill rotWithShape="1">
                <a:blip r:embed="rId2"/>
                <a:stretch>
                  <a:fillRect t="-8910" b="-6922"/>
                </a:stretch>
              </a:blipFill>
            </p:spPr>
            <p:txBody>
              <a:bodyPr/>
              <a:lstStyle/>
              <a:p>
                <a:r>
                  <a:rPr lang="ru-RU" altLang="en-US">
                    <a:noFill/>
                  </a:rPr>
                  <a:t> </a:t>
                </a:r>
              </a:p>
            </p:txBody>
          </p:sp>
        </mc:Fallback>
      </mc:AlternateContent>
      <p:pic>
        <p:nvPicPr>
          <p:cNvPr id="4" name="Замещающее содержимое 3" descr="Площадка регистрации БФТС IMG_20201108_170729"/>
          <p:cNvPicPr>
            <a:picLocks noGrp="1" noChangeAspect="1"/>
          </p:cNvPicPr>
          <p:nvPr>
            <p:ph idx="1"/>
          </p:nvPr>
        </p:nvPicPr>
        <p:blipFill>
          <a:blip r:embed="rId3"/>
          <a:stretch>
            <a:fillRect/>
          </a:stretch>
        </p:blipFill>
        <p:spPr>
          <a:xfrm>
            <a:off x="3531870" y="1825625"/>
            <a:ext cx="5772150" cy="47072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algn="just"/>
            <a:r>
              <a:rPr lang="ru-RU" altLang="en-US" sz="2665" b="1">
                <a:latin typeface="Times New Roman" panose="02020603050405020304" charset="0"/>
                <a:cs typeface="Times New Roman" panose="02020603050405020304" charset="0"/>
              </a:rPr>
              <a:t>The final flow of the </a:t>
            </a:r>
            <a:r>
              <a:rPr lang="en-US" altLang="ru-RU" sz="2665" b="1">
                <a:latin typeface="Times New Roman" panose="02020603050405020304" charset="0"/>
                <a:cs typeface="Times New Roman" panose="02020603050405020304" charset="0"/>
              </a:rPr>
              <a:t>V</a:t>
            </a:r>
            <a:r>
              <a:rPr lang="ru-RU" altLang="en-US" sz="2665" b="1">
                <a:latin typeface="Times New Roman" panose="02020603050405020304" charset="0"/>
                <a:cs typeface="Times New Roman" panose="02020603050405020304" charset="0"/>
              </a:rPr>
              <a:t>P ME</a:t>
            </a:r>
            <a:r>
              <a:rPr lang="en-US" altLang="ru-RU" sz="2665" b="1">
                <a:latin typeface="Times New Roman" panose="02020603050405020304" charset="0"/>
                <a:cs typeface="Times New Roman" panose="02020603050405020304" charset="0"/>
              </a:rPr>
              <a:t>F</a:t>
            </a:r>
            <a:r>
              <a:rPr lang="ru-RU" altLang="en-US" sz="2665" b="1">
                <a:latin typeface="Times New Roman" panose="02020603050405020304" charset="0"/>
                <a:cs typeface="Times New Roman" panose="02020603050405020304" charset="0"/>
              </a:rPr>
              <a:t> consists of the Galactic flow of the </a:t>
            </a:r>
            <a:r>
              <a:rPr lang="en-US" altLang="ru-RU" sz="2665" b="1">
                <a:latin typeface="Times New Roman" panose="02020603050405020304" charset="0"/>
                <a:cs typeface="Times New Roman" panose="02020603050405020304" charset="0"/>
              </a:rPr>
              <a:t>V</a:t>
            </a:r>
            <a:r>
              <a:rPr lang="ru-RU" altLang="en-US" sz="2665" b="1">
                <a:latin typeface="Times New Roman" panose="02020603050405020304" charset="0"/>
                <a:cs typeface="Times New Roman" panose="02020603050405020304" charset="0"/>
              </a:rPr>
              <a:t>P, the Solar flow of the </a:t>
            </a:r>
            <a:r>
              <a:rPr lang="en-US" altLang="ru-RU" sz="2665" b="1">
                <a:latin typeface="Times New Roman" panose="02020603050405020304" charset="0"/>
                <a:cs typeface="Times New Roman" panose="02020603050405020304" charset="0"/>
              </a:rPr>
              <a:t>V</a:t>
            </a:r>
            <a:r>
              <a:rPr lang="ru-RU" altLang="en-US" sz="2665" b="1">
                <a:latin typeface="Times New Roman" panose="02020603050405020304" charset="0"/>
                <a:cs typeface="Times New Roman" panose="02020603050405020304" charset="0"/>
              </a:rPr>
              <a:t>P, the flow generated by the Earth's magnetic dynamo and the local generators of the </a:t>
            </a:r>
            <a:r>
              <a:rPr lang="en-US" altLang="ru-RU" sz="2665" b="1">
                <a:latin typeface="Times New Roman" panose="02020603050405020304" charset="0"/>
                <a:cs typeface="Times New Roman" panose="02020603050405020304" charset="0"/>
              </a:rPr>
              <a:t>V</a:t>
            </a:r>
            <a:r>
              <a:rPr lang="ru-RU" altLang="en-US" sz="2665" b="1">
                <a:latin typeface="Times New Roman" panose="02020603050405020304" charset="0"/>
                <a:cs typeface="Times New Roman" panose="02020603050405020304" charset="0"/>
              </a:rPr>
              <a:t>P ME</a:t>
            </a:r>
            <a:r>
              <a:rPr lang="en-US" altLang="ru-RU" sz="2665" b="1">
                <a:latin typeface="Times New Roman" panose="02020603050405020304" charset="0"/>
                <a:cs typeface="Times New Roman" panose="02020603050405020304" charset="0"/>
              </a:rPr>
              <a:t>F</a:t>
            </a:r>
            <a:r>
              <a:rPr lang="ru-RU" altLang="en-US" sz="2665" b="1">
                <a:latin typeface="Times New Roman" panose="02020603050405020304" charset="0"/>
                <a:cs typeface="Times New Roman" panose="02020603050405020304" charset="0"/>
              </a:rPr>
              <a:t>. Registration in real time leads to high-precision recording of the weight of the compass, as an object containing an element that accumulates MF, possibly supplemented by an asymmetric </a:t>
            </a:r>
            <a:r>
              <a:rPr lang="en-US" altLang="ru-RU" sz="2665" b="1">
                <a:latin typeface="Times New Roman" panose="02020603050405020304" charset="0"/>
                <a:cs typeface="Times New Roman" panose="02020603050405020304" charset="0"/>
              </a:rPr>
              <a:t>torti</a:t>
            </a:r>
            <a:r>
              <a:rPr lang="ru-RU" altLang="en-US" sz="2665" b="1">
                <a:latin typeface="Times New Roman" panose="02020603050405020304" charset="0"/>
                <a:cs typeface="Times New Roman" panose="02020603050405020304" charset="0"/>
              </a:rPr>
              <a:t>on</a:t>
            </a:r>
            <a:r>
              <a:rPr lang="en-US" altLang="ru-RU" sz="2665" b="1">
                <a:latin typeface="Times New Roman" panose="02020603050405020304" charset="0"/>
                <a:cs typeface="Times New Roman" panose="02020603050405020304" charset="0"/>
              </a:rPr>
              <a:t> balance</a:t>
            </a:r>
            <a:r>
              <a:rPr lang="ru-RU" altLang="en-US" sz="2665" b="1">
                <a:latin typeface="Times New Roman" panose="02020603050405020304" charset="0"/>
                <a:cs typeface="Times New Roman" panose="02020603050405020304" charset="0"/>
              </a:rPr>
              <a:t> a suspension</a:t>
            </a:r>
            <a:r>
              <a:rPr lang="en-US" altLang="ru-RU" sz="2665" b="1">
                <a:latin typeface="Times New Roman" panose="02020603050405020304" charset="0"/>
                <a:cs typeface="Times New Roman" panose="02020603050405020304" charset="0"/>
              </a:rPr>
              <a:t>.</a:t>
            </a:r>
            <a:r>
              <a:rPr lang="ru-RU" altLang="en-US" sz="2665" b="1">
                <a:latin typeface="Times New Roman" panose="02020603050405020304" charset="0"/>
                <a:cs typeface="Times New Roman" panose="02020603050405020304" charset="0"/>
              </a:rPr>
              <a:t> </a:t>
            </a:r>
            <a:r>
              <a:rPr lang="en-US" altLang="ru-RU" sz="2665" b="1">
                <a:latin typeface="Times New Roman" panose="02020603050405020304" charset="0"/>
                <a:cs typeface="Times New Roman" panose="02020603050405020304" charset="0"/>
              </a:rPr>
              <a:t>This</a:t>
            </a:r>
            <a:r>
              <a:rPr lang="ru-RU" altLang="en-US" sz="2665" b="1">
                <a:latin typeface="Times New Roman" panose="02020603050405020304" charset="0"/>
                <a:cs typeface="Times New Roman" panose="02020603050405020304" charset="0"/>
              </a:rPr>
              <a:t> shown in the figure</a:t>
            </a:r>
            <a:r>
              <a:rPr lang="en-US" altLang="ru-RU" sz="2665" b="1">
                <a:latin typeface="Times New Roman" panose="02020603050405020304" charset="0"/>
                <a:cs typeface="Times New Roman" panose="02020603050405020304" charset="0"/>
              </a:rPr>
              <a:t>.</a:t>
            </a:r>
            <a:r>
              <a:rPr lang="ru-RU" altLang="en-US" sz="2665" b="1">
                <a:latin typeface="Times New Roman" panose="02020603050405020304" charset="0"/>
                <a:cs typeface="Times New Roman" panose="02020603050405020304" charset="0"/>
              </a:rPr>
              <a:t> </a:t>
            </a:r>
          </a:p>
        </p:txBody>
      </p:sp>
      <p:sp>
        <p:nvSpPr>
          <p:cNvPr id="7" name="Замещающий текст 6"/>
          <p:cNvSpPr>
            <a:spLocks noGrp="1"/>
          </p:cNvSpPr>
          <p:nvPr>
            <p:ph type="body" idx="1"/>
          </p:nvPr>
        </p:nvSpPr>
        <p:spPr/>
        <p:txBody>
          <a:bodyPr/>
          <a:lstStyle/>
          <a:p>
            <a:endParaRPr lang="ru-RU" altLang="en-US"/>
          </a:p>
        </p:txBody>
      </p:sp>
      <p:sp>
        <p:nvSpPr>
          <p:cNvPr id="9" name="Замещающий текст 8"/>
          <p:cNvSpPr>
            <a:spLocks noGrp="1"/>
          </p:cNvSpPr>
          <p:nvPr>
            <p:ph type="body" sz="quarter" idx="3"/>
          </p:nvPr>
        </p:nvSpPr>
        <p:spPr/>
        <p:txBody>
          <a:bodyPr/>
          <a:lstStyle/>
          <a:p>
            <a:endParaRPr lang="ru-RU" altLang="en-US"/>
          </a:p>
        </p:txBody>
      </p:sp>
      <p:pic>
        <p:nvPicPr>
          <p:cNvPr id="11" name="Рисунок 4" descr="E:\Cool_Photo\DSC_0000019.jpg"/>
          <p:cNvPicPr>
            <a:picLocks noGrp="1" noChangeAspect="1" noChangeArrowheads="1"/>
          </p:cNvPicPr>
          <p:nvPr>
            <p:ph sz="half" idx="2"/>
          </p:nvPr>
        </p:nvPicPr>
        <p:blipFill>
          <a:blip r:embed="rId2">
            <a:lum bright="-20000" contrast="-10000"/>
          </a:blip>
          <a:srcRect/>
          <a:stretch>
            <a:fillRect/>
          </a:stretch>
        </p:blipFill>
        <p:spPr>
          <a:xfrm>
            <a:off x="2275205" y="2878455"/>
            <a:ext cx="2286000" cy="3048000"/>
          </a:xfrm>
          <a:prstGeom prst="rect">
            <a:avLst/>
          </a:prstGeom>
          <a:noFill/>
          <a:ln w="9525">
            <a:noFill/>
            <a:miter lim="800000"/>
            <a:headEnd/>
            <a:tailEnd/>
          </a:ln>
        </p:spPr>
      </p:pic>
      <p:pic>
        <p:nvPicPr>
          <p:cNvPr id="12" name="Рисунок 1" descr="E:\Cool_Photo\DSC_0000020.jpg"/>
          <p:cNvPicPr>
            <a:picLocks noGrp="1" noChangeAspect="1" noChangeArrowheads="1"/>
          </p:cNvPicPr>
          <p:nvPr>
            <p:ph sz="quarter" idx="4"/>
          </p:nvPr>
        </p:nvPicPr>
        <p:blipFill>
          <a:blip r:embed="rId3">
            <a:lum bright="-10000" contrast="10000"/>
          </a:blip>
          <a:srcRect/>
          <a:stretch>
            <a:fillRect/>
          </a:stretch>
        </p:blipFill>
        <p:spPr>
          <a:xfrm>
            <a:off x="7620635" y="2878455"/>
            <a:ext cx="2286000" cy="304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Заголовок 6"/>
              <p:cNvSpPr>
                <a:spLocks noGrp="1"/>
              </p:cNvSpPr>
              <p:nvPr>
                <p:ph type="title"/>
              </p:nvPr>
            </p:nvSpPr>
            <p:spPr>
              <a:xfrm>
                <a:off x="838200" y="456565"/>
                <a:ext cx="10515600" cy="5788660"/>
              </a:xfrm>
            </p:spPr>
            <p:txBody>
              <a:bodyPr>
                <a:normAutofit fontScale="90000"/>
              </a:bodyPr>
              <a:lstStyle/>
              <a:p>
                <a:pPr algn="just"/>
                <a:r>
                  <a:rPr lang="ru-RU" altLang="en-US" sz="2220" b="1">
                    <a:latin typeface="Times New Roman" panose="02020603050405020304" charset="0"/>
                    <a:cs typeface="Times New Roman" panose="02020603050405020304" charset="0"/>
                  </a:rPr>
                  <a:t>The presence of the initial one-dimensional flow of the </a:t>
                </a:r>
                <a:r>
                  <a:rPr lang="en-US" altLang="ru-RU" sz="2220" b="1">
                    <a:latin typeface="Times New Roman" panose="02020603050405020304" charset="0"/>
                    <a:cs typeface="Times New Roman" panose="02020603050405020304" charset="0"/>
                  </a:rPr>
                  <a:t>V</a:t>
                </a:r>
                <a:r>
                  <a:rPr lang="ru-RU" altLang="en-US" sz="2220" b="1">
                    <a:latin typeface="Times New Roman" panose="02020603050405020304" charset="0"/>
                    <a:cs typeface="Times New Roman" panose="02020603050405020304" charset="0"/>
                  </a:rPr>
                  <a:t>P ME</a:t>
                </a:r>
                <a:r>
                  <a:rPr lang="en-US" altLang="ru-RU" sz="2220" b="1">
                    <a:latin typeface="Times New Roman" panose="02020603050405020304" charset="0"/>
                    <a:cs typeface="Times New Roman" panose="02020603050405020304" charset="0"/>
                  </a:rPr>
                  <a:t>F</a:t>
                </a:r>
                <a:r>
                  <a:rPr lang="ru-RU" altLang="en-US" sz="2220" b="1">
                    <a:latin typeface="Times New Roman" panose="02020603050405020304" charset="0"/>
                    <a:cs typeface="Times New Roman" panose="02020603050405020304" charset="0"/>
                  </a:rPr>
                  <a:t>, which propagates along one-sided non-orientable surfaces, homeomorphic to a two-dimensional circle, with an increase in dimensionality at each step of designing the required object, makes it possible to understand, reproduce, and develop </a:t>
                </a:r>
                <a:r>
                  <a:rPr lang="en-US" altLang="ru-RU" sz="2220" b="1">
                    <a:latin typeface="Times New Roman" panose="02020603050405020304" charset="0"/>
                    <a:cs typeface="Times New Roman" panose="02020603050405020304" charset="0"/>
                  </a:rPr>
                  <a:t>experiments by </a:t>
                </a:r>
                <a:r>
                  <a:rPr lang="ru-RU" altLang="en-US" sz="2220" b="1">
                    <a:latin typeface="Times New Roman" panose="02020603050405020304" charset="0"/>
                    <a:cs typeface="Times New Roman" panose="02020603050405020304" charset="0"/>
                  </a:rPr>
                  <a:t>A.V. Vachaev-N.I. Ivanov; Monoharan and others; Puthof and Targ; Grebenikov V.S .; Vysotsky V.I. and Kornilova A.A .; Filimonenko I.S .; J. Hutchison; Okhatrin A.F., Tatur V.Yu., Savelyev G.F. and other researchers. </a:t>
                </a:r>
                <a:br>
                  <a:rPr lang="ru-RU" altLang="en-US" sz="2220" b="1">
                    <a:latin typeface="Times New Roman" panose="02020603050405020304" charset="0"/>
                    <a:cs typeface="Times New Roman" panose="02020603050405020304" charset="0"/>
                  </a:rPr>
                </a:br>
                <a:r>
                  <a:rPr lang="ru-RU" altLang="en-US" sz="2220" b="1">
                    <a:latin typeface="Times New Roman" panose="02020603050405020304" charset="0"/>
                    <a:cs typeface="Times New Roman" panose="02020603050405020304" charset="0"/>
                  </a:rPr>
                  <a:t> Due to the fact that the primary - the Universal flow of the </a:t>
                </a:r>
                <a:r>
                  <a:rPr lang="en-US" altLang="ru-RU" sz="2220" b="1">
                    <a:latin typeface="Times New Roman" panose="02020603050405020304" charset="0"/>
                    <a:cs typeface="Times New Roman" panose="02020603050405020304" charset="0"/>
                  </a:rPr>
                  <a:t>V</a:t>
                </a:r>
                <a:r>
                  <a:rPr lang="ru-RU" altLang="en-US" sz="2220" b="1">
                    <a:latin typeface="Times New Roman" panose="02020603050405020304" charset="0"/>
                    <a:cs typeface="Times New Roman" panose="02020603050405020304" charset="0"/>
                  </a:rPr>
                  <a:t>P </a:t>
                </a:r>
                <a:r>
                  <a:rPr lang="en-US" altLang="ru-RU" sz="2220" b="1">
                    <a:latin typeface="Times New Roman" panose="02020603050405020304" charset="0"/>
                    <a:cs typeface="Times New Roman" panose="02020603050405020304" charset="0"/>
                  </a:rPr>
                  <a:t>M</a:t>
                </a:r>
                <a:r>
                  <a:rPr lang="ru-RU" altLang="en-US" sz="2220" b="1">
                    <a:latin typeface="Times New Roman" panose="02020603050405020304" charset="0"/>
                    <a:cs typeface="Times New Roman" panose="02020603050405020304" charset="0"/>
                  </a:rPr>
                  <a:t>E</a:t>
                </a:r>
                <a:r>
                  <a:rPr lang="en-US" altLang="ru-RU" sz="2220" b="1">
                    <a:latin typeface="Times New Roman" panose="02020603050405020304" charset="0"/>
                    <a:cs typeface="Times New Roman" panose="02020603050405020304" charset="0"/>
                  </a:rPr>
                  <a:t>F</a:t>
                </a:r>
                <a:r>
                  <a:rPr lang="ru-RU" altLang="en-US" sz="2220" b="1">
                    <a:latin typeface="Times New Roman" panose="02020603050405020304" charset="0"/>
                    <a:cs typeface="Times New Roman" panose="02020603050405020304" charset="0"/>
                  </a:rPr>
                  <a:t> carries enormous energies (1.9 ∙ </a:t>
                </a:r>
                <a14:m>
                  <m:oMath xmlns:m="http://schemas.openxmlformats.org/officeDocument/2006/math">
                    <m:sSup>
                      <m:sSupPr>
                        <m:ctrlPr>
                          <a:rPr lang="en-US" altLang="ru-RU" sz="2220" b="1" i="1">
                            <a:latin typeface="Cambria Math" panose="02040503050406030204" pitchFamily="18" charset="0"/>
                            <a:cs typeface="Cambria Math" panose="02040503050406030204" charset="0"/>
                          </a:rPr>
                        </m:ctrlPr>
                      </m:sSupPr>
                      <m:e>
                        <m:r>
                          <a:rPr lang="en-US" altLang="ru-RU" sz="2220" b="1" i="1">
                            <a:latin typeface="Cambria Math" panose="02040503050406030204" charset="0"/>
                            <a:ea typeface="MS Mincho" charset="0"/>
                            <a:cs typeface="Cambria Math" panose="02040503050406030204" charset="0"/>
                          </a:rPr>
                          <m:t>𝟏𝟎</m:t>
                        </m:r>
                      </m:e>
                      <m:sup>
                        <m:r>
                          <a:rPr lang="en-US" altLang="ru-RU" sz="2220" b="1" i="1">
                            <a:latin typeface="Cambria Math" panose="02040503050406030204" charset="0"/>
                            <a:ea typeface="MS Mincho" charset="0"/>
                            <a:cs typeface="Cambria Math" panose="02040503050406030204" charset="0"/>
                          </a:rPr>
                          <m:t>𝟏𝟏</m:t>
                        </m:r>
                      </m:sup>
                    </m:sSup>
                  </m:oMath>
                </a14:m>
                <a:r>
                  <a:rPr lang="ru-RU" altLang="en-US" sz="2220" b="1">
                    <a:latin typeface="Times New Roman" panose="02020603050405020304" charset="0"/>
                    <a:cs typeface="Times New Roman" panose="02020603050405020304" charset="0"/>
                  </a:rPr>
                  <a:t> gauss ∙ sM), it is possible, using fairly simple devices, to register the variability of these energy flows in real Time using fairly simple equipment. Namely: Procedures for accurate weighing of bodies containing magnetic elements (compass, for example) and asymmetric torsional scales of high sensitivity. </a:t>
                </a:r>
                <a:br>
                  <a:rPr lang="ru-RU" altLang="en-US" sz="2220" b="1">
                    <a:latin typeface="Times New Roman" panose="02020603050405020304" charset="0"/>
                    <a:cs typeface="Times New Roman" panose="02020603050405020304" charset="0"/>
                  </a:rPr>
                </a:br>
                <a:r>
                  <a:rPr lang="ru-RU" altLang="en-US" sz="2220" b="1">
                    <a:latin typeface="Times New Roman" panose="02020603050405020304" charset="0"/>
                    <a:cs typeface="Times New Roman" panose="02020603050405020304" charset="0"/>
                  </a:rPr>
                  <a:t> </a:t>
                </a:r>
                <a:br>
                  <a:rPr lang="ru-RU" altLang="en-US" sz="2220" b="1">
                    <a:latin typeface="Times New Roman" panose="02020603050405020304" charset="0"/>
                    <a:cs typeface="Times New Roman" panose="02020603050405020304" charset="0"/>
                  </a:rPr>
                </a:br>
                <a:r>
                  <a:rPr lang="ru-RU" altLang="en-US" sz="2220" b="1">
                    <a:latin typeface="Times New Roman" panose="02020603050405020304" charset="0"/>
                    <a:cs typeface="Times New Roman" panose="02020603050405020304" charset="0"/>
                  </a:rPr>
                  <a:t>   In general, even now we can talk about practices related to: 1) Achievement of intra-nucleon energies by orders of magnitude superior to nuclear ones; 2) Devices for movement in </a:t>
                </a:r>
                <a:r>
                  <a:rPr lang="en-US" altLang="ru-RU" sz="2220" b="1">
                    <a:latin typeface="Times New Roman" panose="02020603050405020304" charset="0"/>
                    <a:cs typeface="Times New Roman" panose="02020603050405020304" charset="0"/>
                  </a:rPr>
                  <a:t>S</a:t>
                </a:r>
                <a:r>
                  <a:rPr lang="ru-RU" altLang="en-US" sz="2220" b="1">
                    <a:latin typeface="Times New Roman" panose="02020603050405020304" charset="0"/>
                    <a:cs typeface="Times New Roman" panose="02020603050405020304" charset="0"/>
                  </a:rPr>
                  <a:t>pace and </a:t>
                </a:r>
                <a:r>
                  <a:rPr lang="en-US" altLang="ru-RU" sz="2220" b="1">
                    <a:latin typeface="Times New Roman" panose="02020603050405020304" charset="0"/>
                    <a:cs typeface="Times New Roman" panose="02020603050405020304" charset="0"/>
                  </a:rPr>
                  <a:t>T</a:t>
                </a:r>
                <a:r>
                  <a:rPr lang="ru-RU" altLang="en-US" sz="2220" b="1">
                    <a:latin typeface="Times New Roman" panose="02020603050405020304" charset="0"/>
                    <a:cs typeface="Times New Roman" panose="02020603050405020304" charset="0"/>
                  </a:rPr>
                  <a:t>ime, fundamentally different from those used; 3) Communication systems based on a different ideology and not limited to the generation and propagation of Maxwell-Hertz radio waves; 4) Methods of processing condensed materials; 5) By influencing biological objects at the level of membrane-cellular, mitochondrial-energy and mediator processes.</a:t>
                </a:r>
              </a:p>
            </p:txBody>
          </p:sp>
        </mc:Choice>
        <mc:Fallback xmlns="">
          <p:sp>
            <p:nvSpPr>
              <p:cNvPr id="7" name="Заголовок 6"/>
              <p:cNvSpPr>
                <a:spLocks noRot="1" noChangeAspect="1" noMove="1" noResize="1" noEditPoints="1" noAdjustHandles="1" noChangeArrowheads="1" noChangeShapeType="1" noTextEdit="1"/>
              </p:cNvSpPr>
              <p:nvPr>
                <p:ph type="title"/>
              </p:nvPr>
            </p:nvSpPr>
            <p:spPr>
              <a:xfrm>
                <a:off x="838200" y="456565"/>
                <a:ext cx="10515600" cy="5788660"/>
              </a:xfrm>
              <a:blipFill rotWithShape="1">
                <a:blip r:embed="rId2"/>
                <a:stretch>
                  <a:fillRect/>
                </a:stretch>
              </a:blipFill>
            </p:spPr>
            <p:txBody>
              <a:bodyPr/>
              <a:lstStyle/>
              <a:p>
                <a:r>
                  <a:rPr lang="ru-RU" alt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1201</Words>
  <Application>Microsoft Office PowerPoint</Application>
  <PresentationFormat>宽屏</PresentationFormat>
  <Paragraphs>17</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MS Mincho</vt:lpstr>
      <vt:lpstr>微软雅黑</vt:lpstr>
      <vt:lpstr>Arial</vt:lpstr>
      <vt:lpstr>Calibri</vt:lpstr>
      <vt:lpstr>Calibri Light</vt:lpstr>
      <vt:lpstr>Cambria Math</vt:lpstr>
      <vt:lpstr>Times New Roman</vt:lpstr>
      <vt:lpstr>Office Theme</vt:lpstr>
      <vt:lpstr>THE PRINCIPLES OF GENERATING THE VECTOR POTENTIAL OF MAGNETIC AND ELECTRIC FIELDS (VP MEF) AND FIXING THE VARIATIONS OF THE VP MEF IN REAL TIME</vt:lpstr>
      <vt:lpstr>In the development of the resonant quantum-mechanical approach, developing the ideas of Baurov Yu.F., Babaeva Yu.N., Ablekova V.K., (DAN, 1981.- T. 259.- No. 5.- p. 1080-1084), a device for generating a quasi-constant field of the VP MEF was created. This device is shown in the figure. On the axis of such a coil, a field of Quasi-constant Vector Potential (A ⃗) of the Magnetic and Electric Fields (VP MEF) is formed, which, when changing VP in space, gives a Magnetic Field (MF) (H ⃗=[∇ ⃗×A ⃗ ]), and in Time - Electric Field (EF) as E ⃗-1/C (∇ ⃗∙A ⃗ ). </vt:lpstr>
      <vt:lpstr>In 2010, it was shown that VP MEF formed by direct currents of ~ 0.1 A, flowing in devices with a characteristic size of ~ 0.1 m, reproducibly and reliably affect rather conservative characteristics such as the density of substances, the optical properties of a substance.</vt:lpstr>
      <vt:lpstr>PowerPoint 演示文稿</vt:lpstr>
      <vt:lpstr>In the energetic Finsler Space with the Berwald-Moor metric, a set of minima arises in which structures can be formed, the elements of which are connected by GAEMP described by functions in hyperbolic variables, which are regions in which entities such as microlepton formations, neutrinos, and so on are formed, occupying intermediate Spaces between hadronic objects and atomic structures </vt:lpstr>
      <vt:lpstr>A type of EMW, including BFTC, which is not absorbed by conductive media because it contains a closed magnetic field capable of accumulating and storing cyclopean energies. In the figure, the generators are the flows of the VP MEF </vt:lpstr>
      <vt:lpstr>To register the BFTC, it is necessary to use devices that must have two gradients, on which the closed MF formed by the flows of the VP MEF can open under the action of the forces | F ⃗ | ~ 2N∆A∂∆A/∂X, where N is the number of stable elementary particles that have fallen into the area of gradients of the VP MEF. Shown is a site optimized for the registration of the BFTC of the relict radiation.</vt:lpstr>
      <vt:lpstr>The final flow of the VP MEF consists of the Galactic flow of the VP, the Solar flow of the VP, the flow generated by the Earth's magnetic dynamo and the local generators of the VP MEF. Registration in real time leads to high-precision recording of the weight of the compass, as an object containing an element that accumulates MF, possibly supplemented by an asymmetric tortion balance a suspension. This shown in the figure. </vt:lpstr>
      <vt:lpstr>The presence of the initial one-dimensional flow of the VP MEF, which propagates along one-sided non-orientable surfaces, homeomorphic to a two-dimensional circle, with an increase in dimensionality at each step of designing the required object, makes it possible to understand, reproduce, and develop experiments by A.V. Vachaev-N.I. Ivanov; Monoharan and others; Puthof and Targ; Grebenikov V.S .; Vysotsky V.I. and Kornilova A.A .; Filimonenko I.S .; J. Hutchison; Okhatrin A.F., Tatur V.Yu., Savelyev G.F. and other researchers.   Due to the fact that the primary - the Universal flow of the VP MEF carries enormous energies (1.9 ∙ 〖10〗^11 gauss ∙ sM), it is possible, using fairly simple devices, to register the variability of these energy flows in real Time using fairly simple equipment. Namely: Procedures for accurate weighing of bodies containing magnetic elements (compass, for example) and asymmetric torsional scales of high sensitivity.       In general, even now we can talk about practices related to: 1) Achievement of intra-nucleon energies by orders of magnitude superior to nuclear ones; 2) Devices for movement in Space and Time, fundamentally different from those used; 3) Communication systems based on a different ideology and not limited to the generation and propagation of Maxwell-Hertz radio waves; 4) Methods of processing condensed materials; 5) By influencing biological objects at the level of membrane-cellular, mitochondrial-energy and mediator processes.</vt:lpstr>
      <vt:lpstr>The most complete presentation and substantiation of the New Paradigm of Natural Science, which is based on the construction of Natural objects of real Nature from the Vectorial Potential of the Magnetic and Electric Fields, is in the following monograph: </vt:lpstr>
      <vt:lpstr>Thanks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hu</cp:lastModifiedBy>
  <cp:revision>3</cp:revision>
  <dcterms:created xsi:type="dcterms:W3CDTF">2021-05-17T04:36:00Z</dcterms:created>
  <dcterms:modified xsi:type="dcterms:W3CDTF">2021-05-24T01:42:28Z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1049-11.2.0.10132</vt:lpwstr>
  </property>
</Properties>
</file>