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360" userDrawn="1">
          <p15:clr>
            <a:srgbClr val="A4A3A4"/>
          </p15:clr>
        </p15:guide>
        <p15:guide id="4" pos="4400" userDrawn="1">
          <p15:clr>
            <a:srgbClr val="A4A3A4"/>
          </p15:clr>
        </p15:guide>
        <p15:guide id="5" pos="1723" userDrawn="1">
          <p15:clr>
            <a:srgbClr val="A4A3A4"/>
          </p15:clr>
        </p15:guide>
        <p15:guide id="6" pos="4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04F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  <p:guide pos="1360"/>
        <p:guide pos="4400"/>
        <p:guide pos="1723"/>
        <p:guide pos="40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53E9-8C2B-4D44-9BF5-605C49E9D3E3}" type="datetimeFigureOut">
              <a:rPr lang="zh-CN" altLang="en-US" smtClean="0"/>
              <a:t>2021-6-9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B278-28A8-42FF-BAD7-92620434203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íśḷïḑê">
            <a:extLst>
              <a:ext uri="{FF2B5EF4-FFF2-40B4-BE49-F238E27FC236}">
                <a16:creationId xmlns:a16="http://schemas.microsoft.com/office/drawing/2014/main" xmlns="" id="{6966AECC-BF80-49BE-96B6-158705E0E0F0}"/>
              </a:ext>
            </a:extLst>
          </p:cNvPr>
          <p:cNvSpPr/>
          <p:nvPr userDrawn="1"/>
        </p:nvSpPr>
        <p:spPr>
          <a:xfrm>
            <a:off x="0" y="395696"/>
            <a:ext cx="192505" cy="669841"/>
          </a:xfrm>
          <a:prstGeom prst="rect">
            <a:avLst/>
          </a:prstGeom>
          <a:solidFill>
            <a:srgbClr val="004F93"/>
          </a:solidFill>
          <a:ln>
            <a:solidFill>
              <a:srgbClr val="005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6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53E9-8C2B-4D44-9BF5-605C49E9D3E3}" type="datetimeFigureOut">
              <a:rPr lang="zh-CN" altLang="en-US" smtClean="0"/>
              <a:t>2021-6-9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B278-28A8-42FF-BAD7-9262043420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7727526-08F6-4203-B782-B1B479B0C6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935" y="372960"/>
            <a:ext cx="560830" cy="692577"/>
          </a:xfrm>
          <a:prstGeom prst="rect">
            <a:avLst/>
          </a:prstGeom>
        </p:spPr>
      </p:pic>
      <p:sp>
        <p:nvSpPr>
          <p:cNvPr id="10" name="íśḷïḑê">
            <a:extLst>
              <a:ext uri="{FF2B5EF4-FFF2-40B4-BE49-F238E27FC236}">
                <a16:creationId xmlns:a16="http://schemas.microsoft.com/office/drawing/2014/main" xmlns="" id="{F574FDF2-39CD-46D3-8339-9F8E469C9EB5}"/>
              </a:ext>
            </a:extLst>
          </p:cNvPr>
          <p:cNvSpPr/>
          <p:nvPr userDrawn="1"/>
        </p:nvSpPr>
        <p:spPr>
          <a:xfrm>
            <a:off x="0" y="395696"/>
            <a:ext cx="192505" cy="669841"/>
          </a:xfrm>
          <a:prstGeom prst="rect">
            <a:avLst/>
          </a:prstGeom>
          <a:solidFill>
            <a:srgbClr val="004F93"/>
          </a:solidFill>
          <a:ln>
            <a:solidFill>
              <a:srgbClr val="005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5699"/>
              </a:solidFill>
            </a:endParaRPr>
          </a:p>
        </p:txBody>
      </p:sp>
      <p:sp>
        <p:nvSpPr>
          <p:cNvPr id="12" name="íśḷïḑê">
            <a:extLst>
              <a:ext uri="{FF2B5EF4-FFF2-40B4-BE49-F238E27FC236}">
                <a16:creationId xmlns:a16="http://schemas.microsoft.com/office/drawing/2014/main" xmlns="" id="{8C5A4127-FE31-422E-A0D7-6B6FB130D6AE}"/>
              </a:ext>
            </a:extLst>
          </p:cNvPr>
          <p:cNvSpPr/>
          <p:nvPr userDrawn="1"/>
        </p:nvSpPr>
        <p:spPr>
          <a:xfrm>
            <a:off x="8951495" y="395696"/>
            <a:ext cx="192505" cy="669841"/>
          </a:xfrm>
          <a:prstGeom prst="rect">
            <a:avLst/>
          </a:prstGeom>
          <a:solidFill>
            <a:srgbClr val="004F93"/>
          </a:solidFill>
          <a:ln>
            <a:solidFill>
              <a:srgbClr val="005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0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53E9-8C2B-4D44-9BF5-605C49E9D3E3}" type="datetimeFigureOut">
              <a:rPr lang="zh-CN" altLang="en-US" smtClean="0"/>
              <a:t>2021-6-9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B278-28A8-42FF-BAD7-9262043420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30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0340BC90-8E0E-4C8C-B673-0479ADCCE19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036522"/>
            <a:ext cx="9144000" cy="1081882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嘉庚创新实验室报告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xmlns="" id="{8FEC2434-D704-4CAC-B3B7-1835FFD8D1F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998342"/>
            <a:ext cx="9144000" cy="4306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REPORT OF TAN KAH KEE INNOVATION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LABORATORY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DE4BD27-4092-442C-BB61-D036577E8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732" y="298165"/>
            <a:ext cx="953787" cy="11778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04B92D7-4D1F-4916-A7BF-90FB911C72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4367"/>
          <a:stretch/>
        </p:blipFill>
        <p:spPr>
          <a:xfrm>
            <a:off x="0" y="3739596"/>
            <a:ext cx="9144000" cy="2242687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xmlns="" id="{34DFF645-F527-40DE-B547-9761FF47EB2D}"/>
              </a:ext>
            </a:extLst>
          </p:cNvPr>
          <p:cNvSpPr txBox="1">
            <a:spLocks/>
          </p:cNvSpPr>
          <p:nvPr/>
        </p:nvSpPr>
        <p:spPr>
          <a:xfrm>
            <a:off x="277432" y="480260"/>
            <a:ext cx="1955800" cy="369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嘉庚创新实验室</a:t>
            </a: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xmlns="" id="{C81A2528-1444-4624-8707-6300DCD48D37}"/>
              </a:ext>
            </a:extLst>
          </p:cNvPr>
          <p:cNvSpPr txBox="1">
            <a:spLocks/>
          </p:cNvSpPr>
          <p:nvPr/>
        </p:nvSpPr>
        <p:spPr>
          <a:xfrm>
            <a:off x="277432" y="809299"/>
            <a:ext cx="3848100" cy="36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TAN KAH KEE INNOVATION 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LABORATORY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074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1">
            <a:extLst>
              <a:ext uri="{FF2B5EF4-FFF2-40B4-BE49-F238E27FC236}">
                <a16:creationId xmlns:a16="http://schemas.microsoft.com/office/drawing/2014/main" xmlns="" id="{B7A628EF-5060-4A08-96E3-008F90D59969}"/>
              </a:ext>
            </a:extLst>
          </p:cNvPr>
          <p:cNvSpPr txBox="1">
            <a:spLocks/>
          </p:cNvSpPr>
          <p:nvPr/>
        </p:nvSpPr>
        <p:spPr>
          <a:xfrm>
            <a:off x="277432" y="480260"/>
            <a:ext cx="1955800" cy="369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嘉庚创新实验室</a:t>
            </a:r>
          </a:p>
        </p:txBody>
      </p:sp>
      <p:sp>
        <p:nvSpPr>
          <p:cNvPr id="29" name="副标题 2">
            <a:extLst>
              <a:ext uri="{FF2B5EF4-FFF2-40B4-BE49-F238E27FC236}">
                <a16:creationId xmlns:a16="http://schemas.microsoft.com/office/drawing/2014/main" xmlns="" id="{4493CE74-70EE-4CAE-A361-5248A77EEEBF}"/>
              </a:ext>
            </a:extLst>
          </p:cNvPr>
          <p:cNvSpPr txBox="1">
            <a:spLocks/>
          </p:cNvSpPr>
          <p:nvPr/>
        </p:nvSpPr>
        <p:spPr>
          <a:xfrm>
            <a:off x="277432" y="809299"/>
            <a:ext cx="3848100" cy="36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TAN KAH KEE INNOVATION LABORATORY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E21205E3-F649-4229-A2C1-F58664F030ED}"/>
              </a:ext>
            </a:extLst>
          </p:cNvPr>
          <p:cNvGrpSpPr/>
          <p:nvPr/>
        </p:nvGrpSpPr>
        <p:grpSpPr>
          <a:xfrm>
            <a:off x="983261" y="2116547"/>
            <a:ext cx="8917496" cy="3396983"/>
            <a:chOff x="983261" y="2116547"/>
            <a:chExt cx="8917496" cy="3396983"/>
          </a:xfrm>
        </p:grpSpPr>
        <p:grpSp>
          <p:nvGrpSpPr>
            <p:cNvPr id="30" name="í$lîḋé">
              <a:extLst>
                <a:ext uri="{FF2B5EF4-FFF2-40B4-BE49-F238E27FC236}">
                  <a16:creationId xmlns:a16="http://schemas.microsoft.com/office/drawing/2014/main" xmlns="" id="{0818E39B-B530-4DE6-8476-F193322359B4}"/>
                </a:ext>
              </a:extLst>
            </p:cNvPr>
            <p:cNvGrpSpPr/>
            <p:nvPr/>
          </p:nvGrpSpPr>
          <p:grpSpPr>
            <a:xfrm>
              <a:off x="983261" y="2116547"/>
              <a:ext cx="5294083" cy="923330"/>
              <a:chOff x="6224819" y="2227600"/>
              <a:chExt cx="5294083" cy="923330"/>
            </a:xfrm>
          </p:grpSpPr>
          <p:sp>
            <p:nvSpPr>
              <p:cNvPr id="51" name="îşlîḓé">
                <a:extLst>
                  <a:ext uri="{FF2B5EF4-FFF2-40B4-BE49-F238E27FC236}">
                    <a16:creationId xmlns:a16="http://schemas.microsoft.com/office/drawing/2014/main" xmlns="" id="{38FD71FF-DC20-4543-BF60-768D29542990}"/>
                  </a:ext>
                </a:extLst>
              </p:cNvPr>
              <p:cNvSpPr txBox="1"/>
              <p:nvPr/>
            </p:nvSpPr>
            <p:spPr>
              <a:xfrm>
                <a:off x="6224819" y="2227600"/>
                <a:ext cx="10406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54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0</a:t>
                </a:r>
                <a:r>
                  <a:rPr lang="en-US" altLang="zh-CN" sz="1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 </a:t>
                </a:r>
                <a:r>
                  <a:rPr lang="en-US" altLang="zh-CN" sz="54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1</a:t>
                </a:r>
                <a:endParaRPr lang="en-GB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2" name="iṥ1îďê">
                <a:extLst>
                  <a:ext uri="{FF2B5EF4-FFF2-40B4-BE49-F238E27FC236}">
                    <a16:creationId xmlns:a16="http://schemas.microsoft.com/office/drawing/2014/main" xmlns="" id="{08B25934-F523-465C-90AB-68697842AA21}"/>
                  </a:ext>
                </a:extLst>
              </p:cNvPr>
              <p:cNvSpPr txBox="1"/>
              <p:nvPr/>
            </p:nvSpPr>
            <p:spPr>
              <a:xfrm>
                <a:off x="7308887" y="2366014"/>
                <a:ext cx="4210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0" dirty="0">
                    <a:solidFill>
                      <a:srgbClr val="000000"/>
                    </a:solidFill>
                    <a:effectLst/>
                    <a:latin typeface="OPPOSans-R-subset95"/>
                  </a:rPr>
                  <a:t>实验室介绍</a:t>
                </a:r>
                <a:endParaRPr lang="en-US" altLang="zh-CN" sz="1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íşľíḓê">
                <a:extLst>
                  <a:ext uri="{FF2B5EF4-FFF2-40B4-BE49-F238E27FC236}">
                    <a16:creationId xmlns:a16="http://schemas.microsoft.com/office/drawing/2014/main" xmlns="" id="{A8D66515-6DFA-4176-91BC-C49290E54E02}"/>
                  </a:ext>
                </a:extLst>
              </p:cNvPr>
              <p:cNvSpPr txBox="1"/>
              <p:nvPr/>
            </p:nvSpPr>
            <p:spPr>
              <a:xfrm>
                <a:off x="7308887" y="2734966"/>
                <a:ext cx="42100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</a:rPr>
                  <a:t>INTRODUCTION</a:t>
                </a:r>
              </a:p>
            </p:txBody>
          </p:sp>
        </p:grpSp>
        <p:grpSp>
          <p:nvGrpSpPr>
            <p:cNvPr id="31" name="îṩḷíḓê">
              <a:extLst>
                <a:ext uri="{FF2B5EF4-FFF2-40B4-BE49-F238E27FC236}">
                  <a16:creationId xmlns:a16="http://schemas.microsoft.com/office/drawing/2014/main" xmlns="" id="{CB48B51C-F6F0-4CCC-B2D2-213B0C357371}"/>
                </a:ext>
              </a:extLst>
            </p:cNvPr>
            <p:cNvGrpSpPr/>
            <p:nvPr/>
          </p:nvGrpSpPr>
          <p:grpSpPr>
            <a:xfrm>
              <a:off x="985965" y="3348208"/>
              <a:ext cx="5361670" cy="923330"/>
              <a:chOff x="6224819" y="2227600"/>
              <a:chExt cx="5361670" cy="923330"/>
            </a:xfrm>
          </p:grpSpPr>
          <p:sp>
            <p:nvSpPr>
              <p:cNvPr id="48" name="îs1îḋé">
                <a:extLst>
                  <a:ext uri="{FF2B5EF4-FFF2-40B4-BE49-F238E27FC236}">
                    <a16:creationId xmlns:a16="http://schemas.microsoft.com/office/drawing/2014/main" xmlns="" id="{2513C966-C961-4FFF-9E87-30D155648917}"/>
                  </a:ext>
                </a:extLst>
              </p:cNvPr>
              <p:cNvSpPr txBox="1"/>
              <p:nvPr/>
            </p:nvSpPr>
            <p:spPr>
              <a:xfrm>
                <a:off x="6224819" y="2227600"/>
                <a:ext cx="10406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54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0</a:t>
                </a:r>
                <a:r>
                  <a:rPr lang="en-US" altLang="zh-CN" sz="1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 </a:t>
                </a:r>
                <a:r>
                  <a:rPr lang="en-US" altLang="zh-CN" sz="54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2</a:t>
                </a:r>
                <a:endParaRPr lang="en-GB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ïşlíḓê">
                <a:extLst>
                  <a:ext uri="{FF2B5EF4-FFF2-40B4-BE49-F238E27FC236}">
                    <a16:creationId xmlns:a16="http://schemas.microsoft.com/office/drawing/2014/main" xmlns="" id="{6819BF0D-F287-4CCB-9F12-155BB7281273}"/>
                  </a:ext>
                </a:extLst>
              </p:cNvPr>
              <p:cNvSpPr txBox="1"/>
              <p:nvPr/>
            </p:nvSpPr>
            <p:spPr>
              <a:xfrm>
                <a:off x="7308887" y="2366014"/>
                <a:ext cx="4210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0" dirty="0">
                    <a:solidFill>
                      <a:srgbClr val="000000"/>
                    </a:solidFill>
                    <a:effectLst/>
                    <a:latin typeface="OPPOSans-R-subset95"/>
                  </a:rPr>
                  <a:t>人才团队</a:t>
                </a:r>
                <a:endParaRPr lang="en-US" altLang="zh-CN" sz="1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iṧliḑé">
                <a:extLst>
                  <a:ext uri="{FF2B5EF4-FFF2-40B4-BE49-F238E27FC236}">
                    <a16:creationId xmlns:a16="http://schemas.microsoft.com/office/drawing/2014/main" xmlns="" id="{F55DF728-C2EB-486A-9C31-CFA7C3BC8EA3}"/>
                  </a:ext>
                </a:extLst>
              </p:cNvPr>
              <p:cNvSpPr txBox="1"/>
              <p:nvPr/>
            </p:nvSpPr>
            <p:spPr>
              <a:xfrm>
                <a:off x="7376474" y="2660464"/>
                <a:ext cx="4210015" cy="340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SzPct val="25000"/>
                  <a:defRPr/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</a:rPr>
                  <a:t>TALENTS</a:t>
                </a:r>
              </a:p>
            </p:txBody>
          </p:sp>
        </p:grpSp>
        <p:grpSp>
          <p:nvGrpSpPr>
            <p:cNvPr id="32" name="iṧḷîdè">
              <a:extLst>
                <a:ext uri="{FF2B5EF4-FFF2-40B4-BE49-F238E27FC236}">
                  <a16:creationId xmlns:a16="http://schemas.microsoft.com/office/drawing/2014/main" xmlns="" id="{1CA1261B-ECAE-4C1C-A1D7-326A573ED360}"/>
                </a:ext>
              </a:extLst>
            </p:cNvPr>
            <p:cNvGrpSpPr/>
            <p:nvPr/>
          </p:nvGrpSpPr>
          <p:grpSpPr>
            <a:xfrm>
              <a:off x="983261" y="4590200"/>
              <a:ext cx="5294083" cy="923330"/>
              <a:chOff x="6224819" y="2227600"/>
              <a:chExt cx="5294083" cy="923330"/>
            </a:xfrm>
          </p:grpSpPr>
          <p:sp>
            <p:nvSpPr>
              <p:cNvPr id="45" name="iṧľídê">
                <a:extLst>
                  <a:ext uri="{FF2B5EF4-FFF2-40B4-BE49-F238E27FC236}">
                    <a16:creationId xmlns:a16="http://schemas.microsoft.com/office/drawing/2014/main" xmlns="" id="{DF919F65-75F8-4E96-96DA-16F381188DD2}"/>
                  </a:ext>
                </a:extLst>
              </p:cNvPr>
              <p:cNvSpPr txBox="1"/>
              <p:nvPr/>
            </p:nvSpPr>
            <p:spPr>
              <a:xfrm>
                <a:off x="6224819" y="2227600"/>
                <a:ext cx="10406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54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0</a:t>
                </a:r>
                <a:r>
                  <a:rPr lang="en-US" altLang="zh-CN" sz="1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 </a:t>
                </a:r>
                <a:r>
                  <a:rPr lang="en-US" altLang="zh-CN" sz="54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3</a:t>
                </a:r>
                <a:endParaRPr lang="en-GB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6" name="ï$líďé">
                <a:extLst>
                  <a:ext uri="{FF2B5EF4-FFF2-40B4-BE49-F238E27FC236}">
                    <a16:creationId xmlns:a16="http://schemas.microsoft.com/office/drawing/2014/main" xmlns="" id="{93B47D52-BA44-4AF9-9F05-04379C2D6138}"/>
                  </a:ext>
                </a:extLst>
              </p:cNvPr>
              <p:cNvSpPr txBox="1"/>
              <p:nvPr/>
            </p:nvSpPr>
            <p:spPr>
              <a:xfrm>
                <a:off x="7308887" y="2366014"/>
                <a:ext cx="4210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0" dirty="0">
                    <a:solidFill>
                      <a:srgbClr val="000000"/>
                    </a:solidFill>
                    <a:effectLst/>
                    <a:latin typeface="OPPOSans-R-subset95"/>
                  </a:rPr>
                  <a:t>组织构架</a:t>
                </a:r>
                <a:endParaRPr lang="en-US" altLang="zh-CN" sz="1800" b="1" dirty="0">
                  <a:solidFill>
                    <a:schemeClr val="accent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7" name="íṩlíďe">
                <a:extLst>
                  <a:ext uri="{FF2B5EF4-FFF2-40B4-BE49-F238E27FC236}">
                    <a16:creationId xmlns:a16="http://schemas.microsoft.com/office/drawing/2014/main" xmlns="" id="{A6021B4E-D113-489A-AA8F-ED99F3A21FF8}"/>
                  </a:ext>
                </a:extLst>
              </p:cNvPr>
              <p:cNvSpPr txBox="1"/>
              <p:nvPr/>
            </p:nvSpPr>
            <p:spPr>
              <a:xfrm>
                <a:off x="7308887" y="2662161"/>
                <a:ext cx="4210015" cy="340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SzPct val="25000"/>
                  <a:defRPr/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</a:rPr>
                  <a:t>ORGANIZATION</a:t>
                </a:r>
              </a:p>
            </p:txBody>
          </p:sp>
        </p:grpSp>
        <p:grpSp>
          <p:nvGrpSpPr>
            <p:cNvPr id="33" name="í$lîḋé">
              <a:extLst>
                <a:ext uri="{FF2B5EF4-FFF2-40B4-BE49-F238E27FC236}">
                  <a16:creationId xmlns:a16="http://schemas.microsoft.com/office/drawing/2014/main" xmlns="" id="{AFB23B9C-13D0-4743-BD6F-07A826E38376}"/>
                </a:ext>
              </a:extLst>
            </p:cNvPr>
            <p:cNvGrpSpPr/>
            <p:nvPr/>
          </p:nvGrpSpPr>
          <p:grpSpPr>
            <a:xfrm>
              <a:off x="4572000" y="2116547"/>
              <a:ext cx="5294083" cy="923330"/>
              <a:chOff x="6224819" y="2227600"/>
              <a:chExt cx="5294083" cy="923330"/>
            </a:xfrm>
          </p:grpSpPr>
          <p:sp>
            <p:nvSpPr>
              <p:cNvPr id="42" name="îşlîḓé">
                <a:extLst>
                  <a:ext uri="{FF2B5EF4-FFF2-40B4-BE49-F238E27FC236}">
                    <a16:creationId xmlns:a16="http://schemas.microsoft.com/office/drawing/2014/main" xmlns="" id="{02E7BFE2-A995-4F27-84A2-C4E293BDA905}"/>
                  </a:ext>
                </a:extLst>
              </p:cNvPr>
              <p:cNvSpPr txBox="1"/>
              <p:nvPr/>
            </p:nvSpPr>
            <p:spPr>
              <a:xfrm>
                <a:off x="6224819" y="2227600"/>
                <a:ext cx="10406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54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0</a:t>
                </a:r>
                <a:r>
                  <a:rPr lang="en-US" altLang="zh-CN" sz="1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 </a:t>
                </a:r>
                <a:r>
                  <a:rPr lang="en-US" altLang="zh-CN" sz="54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4</a:t>
                </a:r>
                <a:endParaRPr lang="en-GB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3" name="iṥ1îďê">
                <a:extLst>
                  <a:ext uri="{FF2B5EF4-FFF2-40B4-BE49-F238E27FC236}">
                    <a16:creationId xmlns:a16="http://schemas.microsoft.com/office/drawing/2014/main" xmlns="" id="{5E6F355F-0F60-452F-B6E6-89DE4BEBCF93}"/>
                  </a:ext>
                </a:extLst>
              </p:cNvPr>
              <p:cNvSpPr txBox="1"/>
              <p:nvPr/>
            </p:nvSpPr>
            <p:spPr>
              <a:xfrm>
                <a:off x="7308887" y="2366014"/>
                <a:ext cx="4210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b="1" dirty="0">
                    <a:solidFill>
                      <a:srgbClr val="000000"/>
                    </a:solidFill>
                    <a:latin typeface="OPPOSans-R-subset95"/>
                  </a:rPr>
                  <a:t>科技成果</a:t>
                </a:r>
                <a:endParaRPr lang="en-US" altLang="zh-CN" sz="1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íşľíḓê">
                <a:extLst>
                  <a:ext uri="{FF2B5EF4-FFF2-40B4-BE49-F238E27FC236}">
                    <a16:creationId xmlns:a16="http://schemas.microsoft.com/office/drawing/2014/main" xmlns="" id="{E26DBA53-F434-45C4-9FF8-24CD53E01426}"/>
                  </a:ext>
                </a:extLst>
              </p:cNvPr>
              <p:cNvSpPr txBox="1"/>
              <p:nvPr/>
            </p:nvSpPr>
            <p:spPr>
              <a:xfrm>
                <a:off x="7308887" y="2677758"/>
                <a:ext cx="4210015" cy="340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SzPct val="25000"/>
                  <a:defRPr/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</a:rPr>
                  <a:t>TECHNOLOGY</a:t>
                </a:r>
              </a:p>
            </p:txBody>
          </p:sp>
        </p:grpSp>
        <p:grpSp>
          <p:nvGrpSpPr>
            <p:cNvPr id="34" name="îṩḷíḓê">
              <a:extLst>
                <a:ext uri="{FF2B5EF4-FFF2-40B4-BE49-F238E27FC236}">
                  <a16:creationId xmlns:a16="http://schemas.microsoft.com/office/drawing/2014/main" xmlns="" id="{09131746-4F8D-4A1D-B4B9-F05B5CEEC0D3}"/>
                </a:ext>
              </a:extLst>
            </p:cNvPr>
            <p:cNvGrpSpPr/>
            <p:nvPr/>
          </p:nvGrpSpPr>
          <p:grpSpPr>
            <a:xfrm>
              <a:off x="4572000" y="3343619"/>
              <a:ext cx="5328757" cy="923330"/>
              <a:chOff x="6224819" y="2227600"/>
              <a:chExt cx="5328757" cy="923330"/>
            </a:xfrm>
          </p:grpSpPr>
          <p:sp>
            <p:nvSpPr>
              <p:cNvPr id="39" name="îs1îḋé">
                <a:extLst>
                  <a:ext uri="{FF2B5EF4-FFF2-40B4-BE49-F238E27FC236}">
                    <a16:creationId xmlns:a16="http://schemas.microsoft.com/office/drawing/2014/main" xmlns="" id="{85098A0B-355D-41E8-8D3B-4516ECACFF4D}"/>
                  </a:ext>
                </a:extLst>
              </p:cNvPr>
              <p:cNvSpPr txBox="1"/>
              <p:nvPr/>
            </p:nvSpPr>
            <p:spPr>
              <a:xfrm>
                <a:off x="6224819" y="2227600"/>
                <a:ext cx="10406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54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0</a:t>
                </a:r>
                <a:r>
                  <a:rPr lang="en-US" altLang="zh-CN" sz="1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 </a:t>
                </a:r>
                <a:r>
                  <a:rPr lang="en-US" altLang="zh-CN" sz="54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5</a:t>
                </a:r>
                <a:endParaRPr lang="en-GB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ïşlíḓê">
                <a:extLst>
                  <a:ext uri="{FF2B5EF4-FFF2-40B4-BE49-F238E27FC236}">
                    <a16:creationId xmlns:a16="http://schemas.microsoft.com/office/drawing/2014/main" xmlns="" id="{50A1F5A1-8C64-440C-93FB-94AA544BC26D}"/>
                  </a:ext>
                </a:extLst>
              </p:cNvPr>
              <p:cNvSpPr txBox="1"/>
              <p:nvPr/>
            </p:nvSpPr>
            <p:spPr>
              <a:xfrm>
                <a:off x="7308887" y="2366014"/>
                <a:ext cx="4210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0" dirty="0">
                    <a:solidFill>
                      <a:srgbClr val="000000"/>
                    </a:solidFill>
                    <a:effectLst/>
                    <a:latin typeface="OPPOSans-R-subset95"/>
                  </a:rPr>
                  <a:t>产业化应用</a:t>
                </a:r>
                <a:endParaRPr lang="en-US" altLang="zh-CN" sz="1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1" name="iṧliḑé">
                <a:extLst>
                  <a:ext uri="{FF2B5EF4-FFF2-40B4-BE49-F238E27FC236}">
                    <a16:creationId xmlns:a16="http://schemas.microsoft.com/office/drawing/2014/main" xmlns="" id="{CFBA9A14-B978-4442-93BA-B19745C2BCD8}"/>
                  </a:ext>
                </a:extLst>
              </p:cNvPr>
              <p:cNvSpPr txBox="1"/>
              <p:nvPr/>
            </p:nvSpPr>
            <p:spPr>
              <a:xfrm>
                <a:off x="7343561" y="2678448"/>
                <a:ext cx="4210015" cy="340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SzPct val="25000"/>
                  <a:defRPr/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</a:rPr>
                  <a:t>INDUSTRIALIZATION</a:t>
                </a:r>
              </a:p>
            </p:txBody>
          </p:sp>
        </p:grpSp>
        <p:grpSp>
          <p:nvGrpSpPr>
            <p:cNvPr id="35" name="iṧḷîdè">
              <a:extLst>
                <a:ext uri="{FF2B5EF4-FFF2-40B4-BE49-F238E27FC236}">
                  <a16:creationId xmlns:a16="http://schemas.microsoft.com/office/drawing/2014/main" xmlns="" id="{CC6FDDAE-47D5-441F-8FF8-23349FF94435}"/>
                </a:ext>
              </a:extLst>
            </p:cNvPr>
            <p:cNvGrpSpPr/>
            <p:nvPr/>
          </p:nvGrpSpPr>
          <p:grpSpPr>
            <a:xfrm>
              <a:off x="4572000" y="4588874"/>
              <a:ext cx="5294083" cy="923330"/>
              <a:chOff x="6224819" y="2227600"/>
              <a:chExt cx="5294083" cy="923330"/>
            </a:xfrm>
          </p:grpSpPr>
          <p:sp>
            <p:nvSpPr>
              <p:cNvPr id="36" name="iṧľídê">
                <a:extLst>
                  <a:ext uri="{FF2B5EF4-FFF2-40B4-BE49-F238E27FC236}">
                    <a16:creationId xmlns:a16="http://schemas.microsoft.com/office/drawing/2014/main" xmlns="" id="{1483BF83-8B4A-4F35-A94C-17A63A470E55}"/>
                  </a:ext>
                </a:extLst>
              </p:cNvPr>
              <p:cNvSpPr txBox="1"/>
              <p:nvPr/>
            </p:nvSpPr>
            <p:spPr>
              <a:xfrm>
                <a:off x="6224819" y="2227600"/>
                <a:ext cx="10406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54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0</a:t>
                </a:r>
                <a:r>
                  <a:rPr lang="en-US" altLang="zh-CN" sz="1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 </a:t>
                </a:r>
                <a:r>
                  <a:rPr lang="en-US" altLang="zh-CN" sz="5400" b="1" dirty="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  <a:latin typeface="微软雅黑" panose="020B0503020204020204" pitchFamily="34" charset="-122"/>
                  </a:rPr>
                  <a:t>6</a:t>
                </a:r>
                <a:endParaRPr lang="en-GB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ï$líďé">
                <a:extLst>
                  <a:ext uri="{FF2B5EF4-FFF2-40B4-BE49-F238E27FC236}">
                    <a16:creationId xmlns:a16="http://schemas.microsoft.com/office/drawing/2014/main" xmlns="" id="{CB7D0D0B-36AD-420D-A2A6-EA26F2CD0C28}"/>
                  </a:ext>
                </a:extLst>
              </p:cNvPr>
              <p:cNvSpPr txBox="1"/>
              <p:nvPr/>
            </p:nvSpPr>
            <p:spPr>
              <a:xfrm>
                <a:off x="7308887" y="2366014"/>
                <a:ext cx="4210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000000"/>
                    </a:solidFill>
                    <a:latin typeface="OPPOSans-R-subset95"/>
                  </a:rPr>
                  <a:t>发展规划</a:t>
                </a:r>
                <a:endParaRPr lang="en-US" altLang="zh-CN" sz="1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íṩlíďe">
                <a:extLst>
                  <a:ext uri="{FF2B5EF4-FFF2-40B4-BE49-F238E27FC236}">
                    <a16:creationId xmlns:a16="http://schemas.microsoft.com/office/drawing/2014/main" xmlns="" id="{62938DB3-2DF8-4A2F-B14B-982B56B7219E}"/>
                  </a:ext>
                </a:extLst>
              </p:cNvPr>
              <p:cNvSpPr txBox="1"/>
              <p:nvPr/>
            </p:nvSpPr>
            <p:spPr>
              <a:xfrm>
                <a:off x="7308887" y="2689265"/>
                <a:ext cx="4210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</a:rPr>
                  <a:t>PLANNING</a:t>
                </a:r>
              </a:p>
              <a:p>
                <a:endParaRPr lang="en-GB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041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CF3B814-0E15-4BB5-92D8-C87D927AB617}"/>
              </a:ext>
            </a:extLst>
          </p:cNvPr>
          <p:cNvSpPr/>
          <p:nvPr/>
        </p:nvSpPr>
        <p:spPr>
          <a:xfrm>
            <a:off x="0" y="266699"/>
            <a:ext cx="1266825" cy="1095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A4BE40E-90D9-4286-86CD-3D26C2C608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"/>
          <a:stretch/>
        </p:blipFill>
        <p:spPr>
          <a:xfrm>
            <a:off x="-499009" y="0"/>
            <a:ext cx="9281059" cy="6858000"/>
          </a:xfrm>
          <a:prstGeom prst="rect">
            <a:avLst/>
          </a:prstGeom>
        </p:spPr>
      </p:pic>
      <p:sp>
        <p:nvSpPr>
          <p:cNvPr id="4" name="iṥ1îďê">
            <a:extLst>
              <a:ext uri="{FF2B5EF4-FFF2-40B4-BE49-F238E27FC236}">
                <a16:creationId xmlns:a16="http://schemas.microsoft.com/office/drawing/2014/main" xmlns="" id="{28ECD866-02D6-4AD7-8287-51A294EC35BF}"/>
              </a:ext>
            </a:extLst>
          </p:cNvPr>
          <p:cNvSpPr txBox="1"/>
          <p:nvPr/>
        </p:nvSpPr>
        <p:spPr>
          <a:xfrm>
            <a:off x="6077387" y="2920425"/>
            <a:ext cx="4210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OPPOSans-R-subset95"/>
              </a:rPr>
              <a:t>科技成果</a:t>
            </a:r>
            <a:endParaRPr lang="en-US" altLang="zh-CN" sz="3200" b="1" dirty="0">
              <a:latin typeface="微软雅黑" panose="020B0503020204020204" pitchFamily="34" charset="-122"/>
            </a:endParaRPr>
          </a:p>
        </p:txBody>
      </p:sp>
      <p:sp>
        <p:nvSpPr>
          <p:cNvPr id="5" name="íşľíḓê">
            <a:extLst>
              <a:ext uri="{FF2B5EF4-FFF2-40B4-BE49-F238E27FC236}">
                <a16:creationId xmlns:a16="http://schemas.microsoft.com/office/drawing/2014/main" xmlns="" id="{C0907B56-11AA-4B8C-9E32-4EB8C5EF52FC}"/>
              </a:ext>
            </a:extLst>
          </p:cNvPr>
          <p:cNvSpPr txBox="1"/>
          <p:nvPr/>
        </p:nvSpPr>
        <p:spPr>
          <a:xfrm>
            <a:off x="6151278" y="3450793"/>
            <a:ext cx="4210015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25000"/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TECHNOLOGY</a:t>
            </a:r>
          </a:p>
        </p:txBody>
      </p:sp>
      <p:sp>
        <p:nvSpPr>
          <p:cNvPr id="6" name="i$ḷiḍe">
            <a:extLst>
              <a:ext uri="{FF2B5EF4-FFF2-40B4-BE49-F238E27FC236}">
                <a16:creationId xmlns:a16="http://schemas.microsoft.com/office/drawing/2014/main" xmlns="" id="{15BDE793-623B-49CA-9EF2-0FF2EA990109}"/>
              </a:ext>
            </a:extLst>
          </p:cNvPr>
          <p:cNvSpPr txBox="1"/>
          <p:nvPr/>
        </p:nvSpPr>
        <p:spPr>
          <a:xfrm>
            <a:off x="4572000" y="2603596"/>
            <a:ext cx="15792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FBB400"/>
                </a:solidFill>
                <a:latin typeface="微软雅黑" panose="020B0503020204020204" pitchFamily="34" charset="-122"/>
              </a:rPr>
              <a:t>0</a:t>
            </a:r>
            <a:r>
              <a:rPr lang="en-US" altLang="zh-CN" sz="100" b="1" dirty="0">
                <a:solidFill>
                  <a:srgbClr val="FBB400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8800" b="1" dirty="0">
                <a:solidFill>
                  <a:srgbClr val="FBB400"/>
                </a:solidFill>
                <a:latin typeface="微软雅黑" panose="020B0503020204020204" pitchFamily="34" charset="-122"/>
              </a:rPr>
              <a:t>1</a:t>
            </a:r>
            <a:endParaRPr lang="zh-CN" altLang="en-US" sz="8800" b="1" dirty="0">
              <a:solidFill>
                <a:srgbClr val="FBB4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7DFE5820-6B5B-4A50-A4DA-C75008DCC804}"/>
              </a:ext>
            </a:extLst>
          </p:cNvPr>
          <p:cNvSpPr txBox="1">
            <a:spLocks/>
          </p:cNvSpPr>
          <p:nvPr/>
        </p:nvSpPr>
        <p:spPr>
          <a:xfrm>
            <a:off x="267807" y="398203"/>
            <a:ext cx="1955800" cy="369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嘉庚创新实验室</a:t>
            </a: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xmlns="" id="{52917E81-5E8D-4638-BDBD-617ADB3979BD}"/>
              </a:ext>
            </a:extLst>
          </p:cNvPr>
          <p:cNvSpPr txBox="1">
            <a:spLocks/>
          </p:cNvSpPr>
          <p:nvPr/>
        </p:nvSpPr>
        <p:spPr>
          <a:xfrm>
            <a:off x="267807" y="727242"/>
            <a:ext cx="3848100" cy="36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TAN KAH KEE INNOVATION </a:t>
            </a:r>
            <a:r>
              <a:rPr lang="en-US" altLang="zh-CN" sz="9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LAB</a:t>
            </a:r>
            <a:r>
              <a:rPr lang="en-US" altLang="zh-CN" sz="900" dirty="0" smtClean="0">
                <a:solidFill>
                  <a:srgbClr val="7F7F7F"/>
                </a:solidFill>
                <a:latin typeface="微软雅黑" panose="020B0503020204020204" pitchFamily="34" charset="-122"/>
              </a:rPr>
              <a:t>ORAT</a:t>
            </a:r>
            <a:r>
              <a:rPr lang="en-US" altLang="zh-CN" sz="9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ORY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703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68F8564-2C20-4025-8C3B-FE424963DC1F}"/>
              </a:ext>
            </a:extLst>
          </p:cNvPr>
          <p:cNvSpPr txBox="1"/>
          <p:nvPr/>
        </p:nvSpPr>
        <p:spPr>
          <a:xfrm>
            <a:off x="2775006" y="430812"/>
            <a:ext cx="38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实验室总体介绍（标题）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64941447-7A66-4E26-B37A-2754D29D57E2}"/>
              </a:ext>
            </a:extLst>
          </p:cNvPr>
          <p:cNvGrpSpPr/>
          <p:nvPr/>
        </p:nvGrpSpPr>
        <p:grpSpPr>
          <a:xfrm>
            <a:off x="2158298" y="403363"/>
            <a:ext cx="4827404" cy="633014"/>
            <a:chOff x="2158298" y="422681"/>
            <a:chExt cx="4827404" cy="633014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BEFBCE63-F27C-4520-B1AE-1980F579AF4B}"/>
                </a:ext>
              </a:extLst>
            </p:cNvPr>
            <p:cNvCxnSpPr>
              <a:cxnSpLocks/>
            </p:cNvCxnSpPr>
            <p:nvPr/>
          </p:nvCxnSpPr>
          <p:spPr>
            <a:xfrm>
              <a:off x="2158298" y="1055695"/>
              <a:ext cx="482105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4CF4203C-1BBC-4069-9BCE-48B127D3913C}"/>
                </a:ext>
              </a:extLst>
            </p:cNvPr>
            <p:cNvCxnSpPr>
              <a:cxnSpLocks/>
            </p:cNvCxnSpPr>
            <p:nvPr/>
          </p:nvCxnSpPr>
          <p:spPr>
            <a:xfrm>
              <a:off x="2158298" y="422681"/>
              <a:ext cx="48274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007992D0-7C59-4674-8957-507365C39724}"/>
                </a:ext>
              </a:extLst>
            </p:cNvPr>
            <p:cNvCxnSpPr>
              <a:cxnSpLocks/>
            </p:cNvCxnSpPr>
            <p:nvPr/>
          </p:nvCxnSpPr>
          <p:spPr>
            <a:xfrm>
              <a:off x="2158298" y="1000798"/>
              <a:ext cx="4821054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59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0DE8456-C367-4E0A-BD19-6F9B89FAE916}"/>
              </a:ext>
            </a:extLst>
          </p:cNvPr>
          <p:cNvSpPr txBox="1"/>
          <p:nvPr/>
        </p:nvSpPr>
        <p:spPr>
          <a:xfrm>
            <a:off x="-46688" y="1647324"/>
            <a:ext cx="9237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en-US" altLang="zh-CN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  <a:p>
            <a:pPr algn="ctr"/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F683713-B342-4CE7-AB10-51286F8E81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7" b="12756"/>
          <a:stretch/>
        </p:blipFill>
        <p:spPr>
          <a:xfrm>
            <a:off x="0" y="3906325"/>
            <a:ext cx="9144000" cy="2013212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xmlns="" id="{50F53738-55B4-41B5-B315-BDC558B896EA}"/>
              </a:ext>
            </a:extLst>
          </p:cNvPr>
          <p:cNvSpPr txBox="1">
            <a:spLocks/>
          </p:cNvSpPr>
          <p:nvPr/>
        </p:nvSpPr>
        <p:spPr>
          <a:xfrm>
            <a:off x="277432" y="480260"/>
            <a:ext cx="1955800" cy="369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嘉庚创新实验室</a:t>
            </a: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xmlns="" id="{DE3D528C-13AB-4869-9576-E19F5B79B17E}"/>
              </a:ext>
            </a:extLst>
          </p:cNvPr>
          <p:cNvSpPr txBox="1">
            <a:spLocks/>
          </p:cNvSpPr>
          <p:nvPr/>
        </p:nvSpPr>
        <p:spPr>
          <a:xfrm>
            <a:off x="277432" y="809299"/>
            <a:ext cx="3848100" cy="36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TAN KAH KEE INNOVATION 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LABORATORY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126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全雅黑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93</Words>
  <Application>Microsoft Office PowerPoint</Application>
  <PresentationFormat>全屏显示(4:3)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OPPOSans-R-subset95</vt:lpstr>
      <vt:lpstr>微软雅黑</vt:lpstr>
      <vt:lpstr>Arial</vt:lpstr>
      <vt:lpstr>Calibri</vt:lpstr>
      <vt:lpstr>Calibri Light</vt:lpstr>
      <vt:lpstr>Office 主题​​</vt:lpstr>
      <vt:lpstr>嘉庚创新实验室报告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嘉庚创新实验室报告</dc:title>
  <dc:creator>Lau SH</dc:creator>
  <cp:lastModifiedBy>周明明(2015400091)</cp:lastModifiedBy>
  <cp:revision>33</cp:revision>
  <dcterms:created xsi:type="dcterms:W3CDTF">2021-06-04T06:24:34Z</dcterms:created>
  <dcterms:modified xsi:type="dcterms:W3CDTF">2021-06-09T09:30:57Z</dcterms:modified>
</cp:coreProperties>
</file>